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79" r:id="rId4"/>
    <p:sldId id="282" r:id="rId5"/>
    <p:sldId id="259" r:id="rId6"/>
    <p:sldId id="280" r:id="rId7"/>
    <p:sldId id="283" r:id="rId8"/>
    <p:sldId id="274" r:id="rId9"/>
    <p:sldId id="261" r:id="rId10"/>
    <p:sldId id="262" r:id="rId11"/>
    <p:sldId id="263" r:id="rId12"/>
    <p:sldId id="264" r:id="rId13"/>
    <p:sldId id="281" r:id="rId14"/>
    <p:sldId id="276" r:id="rId15"/>
    <p:sldId id="267" r:id="rId16"/>
    <p:sldId id="268" r:id="rId17"/>
    <p:sldId id="269" r:id="rId18"/>
    <p:sldId id="277" r:id="rId19"/>
    <p:sldId id="270" r:id="rId20"/>
    <p:sldId id="278" r:id="rId21"/>
    <p:sldId id="271" r:id="rId22"/>
    <p:sldId id="272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0"/>
    <p:restoredTop sz="72924"/>
  </p:normalViewPr>
  <p:slideViewPr>
    <p:cSldViewPr snapToGrid="0" snapToObjects="1" showGuides="1">
      <p:cViewPr varScale="1">
        <p:scale>
          <a:sx n="101" d="100"/>
          <a:sy n="101" d="100"/>
        </p:scale>
        <p:origin x="1592" y="192"/>
      </p:cViewPr>
      <p:guideLst>
        <p:guide orient="horz" pos="20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F3E4D-671F-CF43-9D74-5D11C0E1DCAE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51541-E948-E84B-AAC6-D1E8787D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1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33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80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20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4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69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0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79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25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2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70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uncertainty for M0 is from uncertainty in the values of K, </a:t>
                </a:r>
                <a:r>
                  <a:rPr lang="en-US" altLang="zh-CN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𝛼,𝛾 ̅</a:t>
                </a:r>
                <a:r>
                  <a:rPr lang="en-US" dirty="0"/>
                  <a:t> and Q</a:t>
                </a:r>
                <a:r>
                  <a:rPr lang="en-US" baseline="0" dirty="0"/>
                  <a:t>. Generated 100000 random values from each random variable and resultant is shown in the figure on the left side. The dash line in the left figure is only consider Q is random variable. Ae we can see that the distribution do not have significant change, which means that the Q is dominates source of uncertainty.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7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7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096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2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49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5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35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9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0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33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51541-E948-E84B-AAC6-D1E8787D6F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7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4F8797-ED77-4C70-AAEA-0DE48267C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CAD06229-FEB7-4CC9-8BE7-1A9457B9C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42B44E02-2041-49BE-AF61-F91454DC3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8948814" y="3265714"/>
            <a:ext cx="3243185" cy="1898718"/>
          </a:xfrm>
          <a:custGeom>
            <a:avLst/>
            <a:gdLst>
              <a:gd name="connsiteX0" fmla="*/ 220380 w 3243185"/>
              <a:gd name="connsiteY0" fmla="*/ 404386 h 1898718"/>
              <a:gd name="connsiteX1" fmla="*/ 278149 w 3243185"/>
              <a:gd name="connsiteY1" fmla="*/ 410805 h 1898718"/>
              <a:gd name="connsiteX2" fmla="*/ 297405 w 3243185"/>
              <a:gd name="connsiteY2" fmla="*/ 423642 h 1898718"/>
              <a:gd name="connsiteX3" fmla="*/ 316662 w 3243185"/>
              <a:gd name="connsiteY3" fmla="*/ 430061 h 1898718"/>
              <a:gd name="connsiteX4" fmla="*/ 355175 w 3243185"/>
              <a:gd name="connsiteY4" fmla="*/ 455737 h 1898718"/>
              <a:gd name="connsiteX5" fmla="*/ 406525 w 3243185"/>
              <a:gd name="connsiteY5" fmla="*/ 468574 h 1898718"/>
              <a:gd name="connsiteX6" fmla="*/ 425782 w 3243185"/>
              <a:gd name="connsiteY6" fmla="*/ 481412 h 1898718"/>
              <a:gd name="connsiteX7" fmla="*/ 445038 w 3243185"/>
              <a:gd name="connsiteY7" fmla="*/ 487831 h 1898718"/>
              <a:gd name="connsiteX8" fmla="*/ 483551 w 3243185"/>
              <a:gd name="connsiteY8" fmla="*/ 526344 h 1898718"/>
              <a:gd name="connsiteX9" fmla="*/ 483551 w 3243185"/>
              <a:gd name="connsiteY9" fmla="*/ 609788 h 1898718"/>
              <a:gd name="connsiteX10" fmla="*/ 445038 w 3243185"/>
              <a:gd name="connsiteY10" fmla="*/ 635464 h 1898718"/>
              <a:gd name="connsiteX11" fmla="*/ 246055 w 3243185"/>
              <a:gd name="connsiteY11" fmla="*/ 629045 h 1898718"/>
              <a:gd name="connsiteX12" fmla="*/ 233217 w 3243185"/>
              <a:gd name="connsiteY12" fmla="*/ 609788 h 1898718"/>
              <a:gd name="connsiteX13" fmla="*/ 213961 w 3243185"/>
              <a:gd name="connsiteY13" fmla="*/ 603370 h 1898718"/>
              <a:gd name="connsiteX14" fmla="*/ 188285 w 3243185"/>
              <a:gd name="connsiteY14" fmla="*/ 564857 h 1898718"/>
              <a:gd name="connsiteX15" fmla="*/ 175448 w 3243185"/>
              <a:gd name="connsiteY15" fmla="*/ 526344 h 1898718"/>
              <a:gd name="connsiteX16" fmla="*/ 220380 w 3243185"/>
              <a:gd name="connsiteY16" fmla="*/ 404386 h 1898718"/>
              <a:gd name="connsiteX17" fmla="*/ 3243185 w 3243185"/>
              <a:gd name="connsiteY17" fmla="*/ 0 h 1898718"/>
              <a:gd name="connsiteX18" fmla="*/ 2298567 w 3243185"/>
              <a:gd name="connsiteY18" fmla="*/ 0 h 1898718"/>
              <a:gd name="connsiteX19" fmla="*/ 2293659 w 3243185"/>
              <a:gd name="connsiteY19" fmla="*/ 51351 h 1898718"/>
              <a:gd name="connsiteX20" fmla="*/ 2274403 w 3243185"/>
              <a:gd name="connsiteY20" fmla="*/ 83445 h 1898718"/>
              <a:gd name="connsiteX21" fmla="*/ 2248728 w 3243185"/>
              <a:gd name="connsiteY21" fmla="*/ 121958 h 1898718"/>
              <a:gd name="connsiteX22" fmla="*/ 2203796 w 3243185"/>
              <a:gd name="connsiteY22" fmla="*/ 166890 h 1898718"/>
              <a:gd name="connsiteX23" fmla="*/ 2178121 w 3243185"/>
              <a:gd name="connsiteY23" fmla="*/ 173308 h 1898718"/>
              <a:gd name="connsiteX24" fmla="*/ 2126770 w 3243185"/>
              <a:gd name="connsiteY24" fmla="*/ 211821 h 1898718"/>
              <a:gd name="connsiteX25" fmla="*/ 2081838 w 3243185"/>
              <a:gd name="connsiteY25" fmla="*/ 237497 h 1898718"/>
              <a:gd name="connsiteX26" fmla="*/ 2043325 w 3243185"/>
              <a:gd name="connsiteY26" fmla="*/ 250334 h 1898718"/>
              <a:gd name="connsiteX27" fmla="*/ 1972718 w 3243185"/>
              <a:gd name="connsiteY27" fmla="*/ 288847 h 1898718"/>
              <a:gd name="connsiteX28" fmla="*/ 1940624 w 3243185"/>
              <a:gd name="connsiteY28" fmla="*/ 295266 h 1898718"/>
              <a:gd name="connsiteX29" fmla="*/ 1914949 w 3243185"/>
              <a:gd name="connsiteY29" fmla="*/ 308104 h 1898718"/>
              <a:gd name="connsiteX30" fmla="*/ 1895693 w 3243185"/>
              <a:gd name="connsiteY30" fmla="*/ 320941 h 1898718"/>
              <a:gd name="connsiteX31" fmla="*/ 1870017 w 3243185"/>
              <a:gd name="connsiteY31" fmla="*/ 327360 h 1898718"/>
              <a:gd name="connsiteX32" fmla="*/ 1831504 w 3243185"/>
              <a:gd name="connsiteY32" fmla="*/ 340198 h 1898718"/>
              <a:gd name="connsiteX33" fmla="*/ 1780154 w 3243185"/>
              <a:gd name="connsiteY33" fmla="*/ 353035 h 1898718"/>
              <a:gd name="connsiteX34" fmla="*/ 1760897 w 3243185"/>
              <a:gd name="connsiteY34" fmla="*/ 359454 h 1898718"/>
              <a:gd name="connsiteX35" fmla="*/ 1683871 w 3243185"/>
              <a:gd name="connsiteY35" fmla="*/ 397967 h 1898718"/>
              <a:gd name="connsiteX36" fmla="*/ 1632521 w 3243185"/>
              <a:gd name="connsiteY36" fmla="*/ 410805 h 1898718"/>
              <a:gd name="connsiteX37" fmla="*/ 1594008 w 3243185"/>
              <a:gd name="connsiteY37" fmla="*/ 423642 h 1898718"/>
              <a:gd name="connsiteX38" fmla="*/ 1568333 w 3243185"/>
              <a:gd name="connsiteY38" fmla="*/ 430061 h 1898718"/>
              <a:gd name="connsiteX39" fmla="*/ 1542657 w 3243185"/>
              <a:gd name="connsiteY39" fmla="*/ 442899 h 1898718"/>
              <a:gd name="connsiteX40" fmla="*/ 1516982 w 3243185"/>
              <a:gd name="connsiteY40" fmla="*/ 449318 h 1898718"/>
              <a:gd name="connsiteX41" fmla="*/ 1497725 w 3243185"/>
              <a:gd name="connsiteY41" fmla="*/ 455737 h 1898718"/>
              <a:gd name="connsiteX42" fmla="*/ 1452794 w 3243185"/>
              <a:gd name="connsiteY42" fmla="*/ 468574 h 1898718"/>
              <a:gd name="connsiteX43" fmla="*/ 1433537 w 3243185"/>
              <a:gd name="connsiteY43" fmla="*/ 481412 h 1898718"/>
              <a:gd name="connsiteX44" fmla="*/ 1369349 w 3243185"/>
              <a:gd name="connsiteY44" fmla="*/ 494250 h 1898718"/>
              <a:gd name="connsiteX45" fmla="*/ 1324417 w 3243185"/>
              <a:gd name="connsiteY45" fmla="*/ 519925 h 1898718"/>
              <a:gd name="connsiteX46" fmla="*/ 1285904 w 3243185"/>
              <a:gd name="connsiteY46" fmla="*/ 539181 h 1898718"/>
              <a:gd name="connsiteX47" fmla="*/ 1247391 w 3243185"/>
              <a:gd name="connsiteY47" fmla="*/ 545600 h 1898718"/>
              <a:gd name="connsiteX48" fmla="*/ 1176784 w 3243185"/>
              <a:gd name="connsiteY48" fmla="*/ 564857 h 1898718"/>
              <a:gd name="connsiteX49" fmla="*/ 907194 w 3243185"/>
              <a:gd name="connsiteY49" fmla="*/ 577694 h 1898718"/>
              <a:gd name="connsiteX50" fmla="*/ 881518 w 3243185"/>
              <a:gd name="connsiteY50" fmla="*/ 584113 h 1898718"/>
              <a:gd name="connsiteX51" fmla="*/ 656860 w 3243185"/>
              <a:gd name="connsiteY51" fmla="*/ 577694 h 1898718"/>
              <a:gd name="connsiteX52" fmla="*/ 637603 w 3243185"/>
              <a:gd name="connsiteY52" fmla="*/ 558438 h 1898718"/>
              <a:gd name="connsiteX53" fmla="*/ 618347 w 3243185"/>
              <a:gd name="connsiteY53" fmla="*/ 519925 h 1898718"/>
              <a:gd name="connsiteX54" fmla="*/ 599090 w 3243185"/>
              <a:gd name="connsiteY54" fmla="*/ 500668 h 1898718"/>
              <a:gd name="connsiteX55" fmla="*/ 566996 w 3243185"/>
              <a:gd name="connsiteY55" fmla="*/ 474993 h 1898718"/>
              <a:gd name="connsiteX56" fmla="*/ 560577 w 3243185"/>
              <a:gd name="connsiteY56" fmla="*/ 455737 h 1898718"/>
              <a:gd name="connsiteX57" fmla="*/ 522064 w 3243185"/>
              <a:gd name="connsiteY57" fmla="*/ 436480 h 1898718"/>
              <a:gd name="connsiteX58" fmla="*/ 502808 w 3243185"/>
              <a:gd name="connsiteY58" fmla="*/ 423642 h 1898718"/>
              <a:gd name="connsiteX59" fmla="*/ 464295 w 3243185"/>
              <a:gd name="connsiteY59" fmla="*/ 410805 h 1898718"/>
              <a:gd name="connsiteX60" fmla="*/ 445038 w 3243185"/>
              <a:gd name="connsiteY60" fmla="*/ 397967 h 1898718"/>
              <a:gd name="connsiteX61" fmla="*/ 374431 w 3243185"/>
              <a:gd name="connsiteY61" fmla="*/ 391548 h 1898718"/>
              <a:gd name="connsiteX62" fmla="*/ 329500 w 3243185"/>
              <a:gd name="connsiteY62" fmla="*/ 372292 h 1898718"/>
              <a:gd name="connsiteX63" fmla="*/ 310243 w 3243185"/>
              <a:gd name="connsiteY63" fmla="*/ 365873 h 1898718"/>
              <a:gd name="connsiteX64" fmla="*/ 271730 w 3243185"/>
              <a:gd name="connsiteY64" fmla="*/ 340198 h 1898718"/>
              <a:gd name="connsiteX65" fmla="*/ 239636 w 3243185"/>
              <a:gd name="connsiteY65" fmla="*/ 301685 h 1898718"/>
              <a:gd name="connsiteX66" fmla="*/ 201123 w 3243185"/>
              <a:gd name="connsiteY66" fmla="*/ 269591 h 1898718"/>
              <a:gd name="connsiteX67" fmla="*/ 149773 w 3243185"/>
              <a:gd name="connsiteY67" fmla="*/ 224659 h 1898718"/>
              <a:gd name="connsiteX68" fmla="*/ 111260 w 3243185"/>
              <a:gd name="connsiteY68" fmla="*/ 211821 h 1898718"/>
              <a:gd name="connsiteX69" fmla="*/ 92003 w 3243185"/>
              <a:gd name="connsiteY69" fmla="*/ 205402 h 1898718"/>
              <a:gd name="connsiteX70" fmla="*/ 72747 w 3243185"/>
              <a:gd name="connsiteY70" fmla="*/ 192565 h 1898718"/>
              <a:gd name="connsiteX71" fmla="*/ 34234 w 3243185"/>
              <a:gd name="connsiteY71" fmla="*/ 160471 h 1898718"/>
              <a:gd name="connsiteX72" fmla="*/ 8558 w 3243185"/>
              <a:gd name="connsiteY72" fmla="*/ 121958 h 1898718"/>
              <a:gd name="connsiteX73" fmla="*/ 11877 w 3243185"/>
              <a:gd name="connsiteY73" fmla="*/ 15345 h 1898718"/>
              <a:gd name="connsiteX74" fmla="*/ 16098 w 3243185"/>
              <a:gd name="connsiteY74" fmla="*/ 0 h 1898718"/>
              <a:gd name="connsiteX75" fmla="*/ 0 w 3243185"/>
              <a:gd name="connsiteY75" fmla="*/ 0 h 1898718"/>
              <a:gd name="connsiteX76" fmla="*/ 0 w 3243185"/>
              <a:gd name="connsiteY76" fmla="*/ 1540363 h 1898718"/>
              <a:gd name="connsiteX77" fmla="*/ 234477 w 3243185"/>
              <a:gd name="connsiteY77" fmla="*/ 1584265 h 1898718"/>
              <a:gd name="connsiteX78" fmla="*/ 512026 w 3243185"/>
              <a:gd name="connsiteY78" fmla="*/ 1634009 h 1898718"/>
              <a:gd name="connsiteX79" fmla="*/ 790802 w 3243185"/>
              <a:gd name="connsiteY79" fmla="*/ 1682702 h 1898718"/>
              <a:gd name="connsiteX80" fmla="*/ 1070807 w 3243185"/>
              <a:gd name="connsiteY80" fmla="*/ 1724388 h 1898718"/>
              <a:gd name="connsiteX81" fmla="*/ 1349583 w 3243185"/>
              <a:gd name="connsiteY81" fmla="*/ 1766425 h 1898718"/>
              <a:gd name="connsiteX82" fmla="*/ 1629588 w 3243185"/>
              <a:gd name="connsiteY82" fmla="*/ 1805660 h 1898718"/>
              <a:gd name="connsiteX83" fmla="*/ 1905908 w 3243185"/>
              <a:gd name="connsiteY83" fmla="*/ 1839289 h 1898718"/>
              <a:gd name="connsiteX84" fmla="*/ 2185913 w 3243185"/>
              <a:gd name="connsiteY84" fmla="*/ 1871167 h 1898718"/>
              <a:gd name="connsiteX85" fmla="*/ 2450068 w 3243185"/>
              <a:gd name="connsiteY85" fmla="*/ 1898718 h 1898718"/>
              <a:gd name="connsiteX86" fmla="*/ 3243185 w 3243185"/>
              <a:gd name="connsiteY86" fmla="*/ 1898718 h 189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243185" h="1898718">
                <a:moveTo>
                  <a:pt x="220380" y="404386"/>
                </a:moveTo>
                <a:cubicBezTo>
                  <a:pt x="239636" y="406526"/>
                  <a:pt x="259352" y="406106"/>
                  <a:pt x="278149" y="410805"/>
                </a:cubicBezTo>
                <a:cubicBezTo>
                  <a:pt x="285633" y="412676"/>
                  <a:pt x="290505" y="420192"/>
                  <a:pt x="297405" y="423642"/>
                </a:cubicBezTo>
                <a:cubicBezTo>
                  <a:pt x="303457" y="426669"/>
                  <a:pt x="310747" y="426775"/>
                  <a:pt x="316662" y="430061"/>
                </a:cubicBezTo>
                <a:cubicBezTo>
                  <a:pt x="330149" y="437554"/>
                  <a:pt x="340537" y="450857"/>
                  <a:pt x="355175" y="455737"/>
                </a:cubicBezTo>
                <a:cubicBezTo>
                  <a:pt x="384781" y="465606"/>
                  <a:pt x="367797" y="460829"/>
                  <a:pt x="406525" y="468574"/>
                </a:cubicBezTo>
                <a:cubicBezTo>
                  <a:pt x="412944" y="472853"/>
                  <a:pt x="418882" y="477962"/>
                  <a:pt x="425782" y="481412"/>
                </a:cubicBezTo>
                <a:cubicBezTo>
                  <a:pt x="431834" y="484438"/>
                  <a:pt x="439698" y="483676"/>
                  <a:pt x="445038" y="487831"/>
                </a:cubicBezTo>
                <a:cubicBezTo>
                  <a:pt x="459369" y="498977"/>
                  <a:pt x="483551" y="526344"/>
                  <a:pt x="483551" y="526344"/>
                </a:cubicBezTo>
                <a:cubicBezTo>
                  <a:pt x="493199" y="555288"/>
                  <a:pt x="501991" y="572910"/>
                  <a:pt x="483551" y="609788"/>
                </a:cubicBezTo>
                <a:cubicBezTo>
                  <a:pt x="476651" y="623588"/>
                  <a:pt x="445038" y="635464"/>
                  <a:pt x="445038" y="635464"/>
                </a:cubicBezTo>
                <a:cubicBezTo>
                  <a:pt x="378711" y="633324"/>
                  <a:pt x="311935" y="637030"/>
                  <a:pt x="246055" y="629045"/>
                </a:cubicBezTo>
                <a:cubicBezTo>
                  <a:pt x="238396" y="628117"/>
                  <a:pt x="239242" y="614607"/>
                  <a:pt x="233217" y="609788"/>
                </a:cubicBezTo>
                <a:cubicBezTo>
                  <a:pt x="227934" y="605562"/>
                  <a:pt x="220380" y="605509"/>
                  <a:pt x="213961" y="603370"/>
                </a:cubicBezTo>
                <a:cubicBezTo>
                  <a:pt x="205402" y="590532"/>
                  <a:pt x="193165" y="579494"/>
                  <a:pt x="188285" y="564857"/>
                </a:cubicBezTo>
                <a:lnTo>
                  <a:pt x="175448" y="526344"/>
                </a:lnTo>
                <a:cubicBezTo>
                  <a:pt x="182293" y="423657"/>
                  <a:pt x="212891" y="424712"/>
                  <a:pt x="220380" y="404386"/>
                </a:cubicBezTo>
                <a:close/>
                <a:moveTo>
                  <a:pt x="3243185" y="0"/>
                </a:moveTo>
                <a:lnTo>
                  <a:pt x="2298567" y="0"/>
                </a:lnTo>
                <a:lnTo>
                  <a:pt x="2293659" y="51351"/>
                </a:lnTo>
                <a:cubicBezTo>
                  <a:pt x="2291895" y="63701"/>
                  <a:pt x="2281101" y="72919"/>
                  <a:pt x="2274403" y="83445"/>
                </a:cubicBezTo>
                <a:cubicBezTo>
                  <a:pt x="2266120" y="96461"/>
                  <a:pt x="2257985" y="109614"/>
                  <a:pt x="2248728" y="121958"/>
                </a:cubicBezTo>
                <a:cubicBezTo>
                  <a:pt x="2233323" y="142498"/>
                  <a:pt x="2227760" y="154908"/>
                  <a:pt x="2203796" y="166890"/>
                </a:cubicBezTo>
                <a:cubicBezTo>
                  <a:pt x="2195906" y="170835"/>
                  <a:pt x="2186679" y="171169"/>
                  <a:pt x="2178121" y="173308"/>
                </a:cubicBezTo>
                <a:cubicBezTo>
                  <a:pt x="2148108" y="203321"/>
                  <a:pt x="2169307" y="185236"/>
                  <a:pt x="2126770" y="211821"/>
                </a:cubicBezTo>
                <a:cubicBezTo>
                  <a:pt x="2106184" y="224688"/>
                  <a:pt x="2106188" y="227757"/>
                  <a:pt x="2081838" y="237497"/>
                </a:cubicBezTo>
                <a:cubicBezTo>
                  <a:pt x="2069275" y="242522"/>
                  <a:pt x="2054585" y="242828"/>
                  <a:pt x="2043325" y="250334"/>
                </a:cubicBezTo>
                <a:cubicBezTo>
                  <a:pt x="2023241" y="263724"/>
                  <a:pt x="1993522" y="284687"/>
                  <a:pt x="1972718" y="288847"/>
                </a:cubicBezTo>
                <a:lnTo>
                  <a:pt x="1940624" y="295266"/>
                </a:lnTo>
                <a:cubicBezTo>
                  <a:pt x="1932066" y="299545"/>
                  <a:pt x="1923257" y="303356"/>
                  <a:pt x="1914949" y="308104"/>
                </a:cubicBezTo>
                <a:cubicBezTo>
                  <a:pt x="1908251" y="311931"/>
                  <a:pt x="1902783" y="317902"/>
                  <a:pt x="1895693" y="320941"/>
                </a:cubicBezTo>
                <a:cubicBezTo>
                  <a:pt x="1887584" y="324416"/>
                  <a:pt x="1878467" y="324825"/>
                  <a:pt x="1870017" y="327360"/>
                </a:cubicBezTo>
                <a:cubicBezTo>
                  <a:pt x="1857056" y="331248"/>
                  <a:pt x="1844633" y="336916"/>
                  <a:pt x="1831504" y="340198"/>
                </a:cubicBezTo>
                <a:cubicBezTo>
                  <a:pt x="1814387" y="344477"/>
                  <a:pt x="1796892" y="347456"/>
                  <a:pt x="1780154" y="353035"/>
                </a:cubicBezTo>
                <a:cubicBezTo>
                  <a:pt x="1773735" y="355175"/>
                  <a:pt x="1766812" y="356168"/>
                  <a:pt x="1760897" y="359454"/>
                </a:cubicBezTo>
                <a:cubicBezTo>
                  <a:pt x="1709553" y="387979"/>
                  <a:pt x="1738400" y="384335"/>
                  <a:pt x="1683871" y="397967"/>
                </a:cubicBezTo>
                <a:cubicBezTo>
                  <a:pt x="1666755" y="402246"/>
                  <a:pt x="1649259" y="405226"/>
                  <a:pt x="1632521" y="410805"/>
                </a:cubicBezTo>
                <a:cubicBezTo>
                  <a:pt x="1619683" y="415084"/>
                  <a:pt x="1607136" y="420361"/>
                  <a:pt x="1594008" y="423642"/>
                </a:cubicBezTo>
                <a:cubicBezTo>
                  <a:pt x="1585449" y="425782"/>
                  <a:pt x="1576593" y="426964"/>
                  <a:pt x="1568333" y="430061"/>
                </a:cubicBezTo>
                <a:cubicBezTo>
                  <a:pt x="1559373" y="433421"/>
                  <a:pt x="1551617" y="439539"/>
                  <a:pt x="1542657" y="442899"/>
                </a:cubicBezTo>
                <a:cubicBezTo>
                  <a:pt x="1534397" y="445997"/>
                  <a:pt x="1525465" y="446895"/>
                  <a:pt x="1516982" y="449318"/>
                </a:cubicBezTo>
                <a:cubicBezTo>
                  <a:pt x="1510476" y="451177"/>
                  <a:pt x="1504231" y="453878"/>
                  <a:pt x="1497725" y="455737"/>
                </a:cubicBezTo>
                <a:cubicBezTo>
                  <a:pt x="1488128" y="458478"/>
                  <a:pt x="1463054" y="463444"/>
                  <a:pt x="1452794" y="468574"/>
                </a:cubicBezTo>
                <a:cubicBezTo>
                  <a:pt x="1445893" y="472024"/>
                  <a:pt x="1440911" y="479143"/>
                  <a:pt x="1433537" y="481412"/>
                </a:cubicBezTo>
                <a:cubicBezTo>
                  <a:pt x="1412682" y="487829"/>
                  <a:pt x="1369349" y="494250"/>
                  <a:pt x="1369349" y="494250"/>
                </a:cubicBezTo>
                <a:cubicBezTo>
                  <a:pt x="1307265" y="540813"/>
                  <a:pt x="1373427" y="495420"/>
                  <a:pt x="1324417" y="519925"/>
                </a:cubicBezTo>
                <a:cubicBezTo>
                  <a:pt x="1296720" y="533774"/>
                  <a:pt x="1314945" y="532728"/>
                  <a:pt x="1285904" y="539181"/>
                </a:cubicBezTo>
                <a:cubicBezTo>
                  <a:pt x="1273199" y="542005"/>
                  <a:pt x="1260096" y="542777"/>
                  <a:pt x="1247391" y="545600"/>
                </a:cubicBezTo>
                <a:cubicBezTo>
                  <a:pt x="1214234" y="552969"/>
                  <a:pt x="1227302" y="562451"/>
                  <a:pt x="1176784" y="564857"/>
                </a:cubicBezTo>
                <a:lnTo>
                  <a:pt x="907194" y="577694"/>
                </a:lnTo>
                <a:cubicBezTo>
                  <a:pt x="898635" y="579834"/>
                  <a:pt x="890340" y="584113"/>
                  <a:pt x="881518" y="584113"/>
                </a:cubicBezTo>
                <a:cubicBezTo>
                  <a:pt x="806601" y="584113"/>
                  <a:pt x="731365" y="585537"/>
                  <a:pt x="656860" y="577694"/>
                </a:cubicBezTo>
                <a:cubicBezTo>
                  <a:pt x="647832" y="576744"/>
                  <a:pt x="643415" y="565411"/>
                  <a:pt x="637603" y="558438"/>
                </a:cubicBezTo>
                <a:cubicBezTo>
                  <a:pt x="587103" y="497837"/>
                  <a:pt x="656946" y="577823"/>
                  <a:pt x="618347" y="519925"/>
                </a:cubicBezTo>
                <a:cubicBezTo>
                  <a:pt x="613311" y="512372"/>
                  <a:pt x="604902" y="507642"/>
                  <a:pt x="599090" y="500668"/>
                </a:cubicBezTo>
                <a:cubicBezTo>
                  <a:pt x="576756" y="473868"/>
                  <a:pt x="598608" y="485530"/>
                  <a:pt x="566996" y="474993"/>
                </a:cubicBezTo>
                <a:cubicBezTo>
                  <a:pt x="564857" y="468574"/>
                  <a:pt x="564804" y="461020"/>
                  <a:pt x="560577" y="455737"/>
                </a:cubicBezTo>
                <a:cubicBezTo>
                  <a:pt x="548314" y="440407"/>
                  <a:pt x="537569" y="444232"/>
                  <a:pt x="522064" y="436480"/>
                </a:cubicBezTo>
                <a:cubicBezTo>
                  <a:pt x="515164" y="433030"/>
                  <a:pt x="509858" y="426775"/>
                  <a:pt x="502808" y="423642"/>
                </a:cubicBezTo>
                <a:cubicBezTo>
                  <a:pt x="490442" y="418147"/>
                  <a:pt x="475555" y="418311"/>
                  <a:pt x="464295" y="410805"/>
                </a:cubicBezTo>
                <a:cubicBezTo>
                  <a:pt x="457876" y="406526"/>
                  <a:pt x="452582" y="399584"/>
                  <a:pt x="445038" y="397967"/>
                </a:cubicBezTo>
                <a:cubicBezTo>
                  <a:pt x="421930" y="393015"/>
                  <a:pt x="397967" y="393688"/>
                  <a:pt x="374431" y="391548"/>
                </a:cubicBezTo>
                <a:cubicBezTo>
                  <a:pt x="320996" y="378189"/>
                  <a:pt x="373828" y="394456"/>
                  <a:pt x="329500" y="372292"/>
                </a:cubicBezTo>
                <a:cubicBezTo>
                  <a:pt x="323448" y="369266"/>
                  <a:pt x="316158" y="369159"/>
                  <a:pt x="310243" y="365873"/>
                </a:cubicBezTo>
                <a:cubicBezTo>
                  <a:pt x="296756" y="358380"/>
                  <a:pt x="271730" y="340198"/>
                  <a:pt x="271730" y="340198"/>
                </a:cubicBezTo>
                <a:cubicBezTo>
                  <a:pt x="259107" y="321264"/>
                  <a:pt x="258170" y="317130"/>
                  <a:pt x="239636" y="301685"/>
                </a:cubicBezTo>
                <a:cubicBezTo>
                  <a:pt x="212096" y="278735"/>
                  <a:pt x="226695" y="300277"/>
                  <a:pt x="201123" y="269591"/>
                </a:cubicBezTo>
                <a:cubicBezTo>
                  <a:pt x="180961" y="245397"/>
                  <a:pt x="192235" y="238813"/>
                  <a:pt x="149773" y="224659"/>
                </a:cubicBezTo>
                <a:lnTo>
                  <a:pt x="111260" y="211821"/>
                </a:lnTo>
                <a:cubicBezTo>
                  <a:pt x="104841" y="209682"/>
                  <a:pt x="97633" y="209156"/>
                  <a:pt x="92003" y="205402"/>
                </a:cubicBezTo>
                <a:cubicBezTo>
                  <a:pt x="85584" y="201123"/>
                  <a:pt x="78673" y="197503"/>
                  <a:pt x="72747" y="192565"/>
                </a:cubicBezTo>
                <a:cubicBezTo>
                  <a:pt x="23324" y="151379"/>
                  <a:pt x="82044" y="192344"/>
                  <a:pt x="34234" y="160471"/>
                </a:cubicBezTo>
                <a:cubicBezTo>
                  <a:pt x="25675" y="147633"/>
                  <a:pt x="7748" y="137365"/>
                  <a:pt x="8558" y="121958"/>
                </a:cubicBezTo>
                <a:cubicBezTo>
                  <a:pt x="10157" y="91584"/>
                  <a:pt x="6161" y="51646"/>
                  <a:pt x="11877" y="15345"/>
                </a:cubicBezTo>
                <a:lnTo>
                  <a:pt x="16098" y="0"/>
                </a:lnTo>
                <a:lnTo>
                  <a:pt x="0" y="0"/>
                </a:lnTo>
                <a:lnTo>
                  <a:pt x="0" y="1540363"/>
                </a:lnTo>
                <a:lnTo>
                  <a:pt x="234477" y="1584265"/>
                </a:lnTo>
                <a:lnTo>
                  <a:pt x="512026" y="1634009"/>
                </a:lnTo>
                <a:lnTo>
                  <a:pt x="790802" y="1682702"/>
                </a:lnTo>
                <a:lnTo>
                  <a:pt x="1070807" y="1724388"/>
                </a:lnTo>
                <a:lnTo>
                  <a:pt x="1349583" y="1766425"/>
                </a:lnTo>
                <a:lnTo>
                  <a:pt x="1629588" y="1805660"/>
                </a:lnTo>
                <a:lnTo>
                  <a:pt x="1905908" y="1839289"/>
                </a:lnTo>
                <a:lnTo>
                  <a:pt x="2185913" y="1871167"/>
                </a:lnTo>
                <a:lnTo>
                  <a:pt x="2450068" y="1898718"/>
                </a:lnTo>
                <a:lnTo>
                  <a:pt x="3243185" y="1898718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625290-97B7-41E9-9685-D438F86FC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0 h 5322895"/>
              <a:gd name="connsiteX1" fmla="*/ 11611430 w 11611430"/>
              <a:gd name="connsiteY1" fmla="*/ 0 h 5322895"/>
              <a:gd name="connsiteX2" fmla="*/ 11611430 w 11611430"/>
              <a:gd name="connsiteY2" fmla="*/ 4911695 h 5322895"/>
              <a:gd name="connsiteX3" fmla="*/ 11401197 w 11611430"/>
              <a:gd name="connsiteY3" fmla="*/ 4948416 h 5322895"/>
              <a:gd name="connsiteX4" fmla="*/ 11121192 w 11611430"/>
              <a:gd name="connsiteY4" fmla="*/ 4990102 h 5322895"/>
              <a:gd name="connsiteX5" fmla="*/ 10842416 w 11611430"/>
              <a:gd name="connsiteY5" fmla="*/ 5032139 h 5322895"/>
              <a:gd name="connsiteX6" fmla="*/ 10562411 w 11611430"/>
              <a:gd name="connsiteY6" fmla="*/ 5071374 h 5322895"/>
              <a:gd name="connsiteX7" fmla="*/ 10286091 w 11611430"/>
              <a:gd name="connsiteY7" fmla="*/ 5105003 h 5322895"/>
              <a:gd name="connsiteX8" fmla="*/ 10006086 w 11611430"/>
              <a:gd name="connsiteY8" fmla="*/ 5136881 h 5322895"/>
              <a:gd name="connsiteX9" fmla="*/ 9727310 w 11611430"/>
              <a:gd name="connsiteY9" fmla="*/ 5165957 h 5322895"/>
              <a:gd name="connsiteX10" fmla="*/ 9453445 w 11611430"/>
              <a:gd name="connsiteY10" fmla="*/ 5191179 h 5322895"/>
              <a:gd name="connsiteX11" fmla="*/ 9175897 w 11611430"/>
              <a:gd name="connsiteY11" fmla="*/ 5216401 h 5322895"/>
              <a:gd name="connsiteX12" fmla="*/ 8902033 w 11611430"/>
              <a:gd name="connsiteY12" fmla="*/ 5237420 h 5322895"/>
              <a:gd name="connsiteX13" fmla="*/ 8628169 w 11611430"/>
              <a:gd name="connsiteY13" fmla="*/ 5253884 h 5322895"/>
              <a:gd name="connsiteX14" fmla="*/ 8355533 w 11611430"/>
              <a:gd name="connsiteY14" fmla="*/ 5271050 h 5322895"/>
              <a:gd name="connsiteX15" fmla="*/ 8085353 w 11611430"/>
              <a:gd name="connsiteY15" fmla="*/ 5285412 h 5322895"/>
              <a:gd name="connsiteX16" fmla="*/ 7817629 w 11611430"/>
              <a:gd name="connsiteY16" fmla="*/ 5295571 h 5322895"/>
              <a:gd name="connsiteX17" fmla="*/ 7549905 w 11611430"/>
              <a:gd name="connsiteY17" fmla="*/ 5304329 h 5322895"/>
              <a:gd name="connsiteX18" fmla="*/ 7284638 w 11611430"/>
              <a:gd name="connsiteY18" fmla="*/ 5312736 h 5322895"/>
              <a:gd name="connsiteX19" fmla="*/ 7023055 w 11611430"/>
              <a:gd name="connsiteY19" fmla="*/ 5316590 h 5322895"/>
              <a:gd name="connsiteX20" fmla="*/ 6761472 w 11611430"/>
              <a:gd name="connsiteY20" fmla="*/ 5320793 h 5322895"/>
              <a:gd name="connsiteX21" fmla="*/ 6503573 w 11611430"/>
              <a:gd name="connsiteY21" fmla="*/ 5322895 h 5322895"/>
              <a:gd name="connsiteX22" fmla="*/ 6248130 w 11611430"/>
              <a:gd name="connsiteY22" fmla="*/ 5320793 h 5322895"/>
              <a:gd name="connsiteX23" fmla="*/ 5995144 w 11611430"/>
              <a:gd name="connsiteY23" fmla="*/ 5320793 h 5322895"/>
              <a:gd name="connsiteX24" fmla="*/ 5744613 w 11611430"/>
              <a:gd name="connsiteY24" fmla="*/ 5316590 h 5322895"/>
              <a:gd name="connsiteX25" fmla="*/ 5498995 w 11611430"/>
              <a:gd name="connsiteY25" fmla="*/ 5310284 h 5322895"/>
              <a:gd name="connsiteX26" fmla="*/ 5255834 w 11611430"/>
              <a:gd name="connsiteY26" fmla="*/ 5304329 h 5322895"/>
              <a:gd name="connsiteX27" fmla="*/ 5017584 w 11611430"/>
              <a:gd name="connsiteY27" fmla="*/ 5297673 h 5322895"/>
              <a:gd name="connsiteX28" fmla="*/ 4785514 w 11611430"/>
              <a:gd name="connsiteY28" fmla="*/ 5287726 h 5322895"/>
              <a:gd name="connsiteX29" fmla="*/ 4601441 w 11611430"/>
              <a:gd name="connsiteY29" fmla="*/ 4972173 h 5322895"/>
              <a:gd name="connsiteX30" fmla="*/ 4514210 w 11611430"/>
              <a:gd name="connsiteY30" fmla="*/ 4830422 h 5322895"/>
              <a:gd name="connsiteX31" fmla="*/ 4416075 w 11611430"/>
              <a:gd name="connsiteY31" fmla="*/ 4732288 h 5322895"/>
              <a:gd name="connsiteX32" fmla="*/ 4274324 w 11611430"/>
              <a:gd name="connsiteY32" fmla="*/ 4557826 h 5322895"/>
              <a:gd name="connsiteX33" fmla="*/ 4241613 w 11611430"/>
              <a:gd name="connsiteY33" fmla="*/ 4525113 h 5322895"/>
              <a:gd name="connsiteX34" fmla="*/ 4208901 w 11611430"/>
              <a:gd name="connsiteY34" fmla="*/ 4481499 h 5322895"/>
              <a:gd name="connsiteX35" fmla="*/ 4154382 w 11611430"/>
              <a:gd name="connsiteY35" fmla="*/ 4437883 h 5322895"/>
              <a:gd name="connsiteX36" fmla="*/ 4110766 w 11611430"/>
              <a:gd name="connsiteY36" fmla="*/ 4416075 h 5322895"/>
              <a:gd name="connsiteX37" fmla="*/ 4078054 w 11611430"/>
              <a:gd name="connsiteY37" fmla="*/ 4394267 h 5322895"/>
              <a:gd name="connsiteX38" fmla="*/ 4034439 w 11611430"/>
              <a:gd name="connsiteY38" fmla="*/ 4361556 h 5322895"/>
              <a:gd name="connsiteX39" fmla="*/ 3958111 w 11611430"/>
              <a:gd name="connsiteY39" fmla="*/ 4339747 h 5322895"/>
              <a:gd name="connsiteX40" fmla="*/ 3892688 w 11611430"/>
              <a:gd name="connsiteY40" fmla="*/ 4328844 h 5322895"/>
              <a:gd name="connsiteX41" fmla="*/ 3718226 w 11611430"/>
              <a:gd name="connsiteY41" fmla="*/ 4307036 h 5322895"/>
              <a:gd name="connsiteX42" fmla="*/ 3641899 w 11611430"/>
              <a:gd name="connsiteY42" fmla="*/ 4274324 h 5322895"/>
              <a:gd name="connsiteX43" fmla="*/ 3620091 w 11611430"/>
              <a:gd name="connsiteY43" fmla="*/ 4252517 h 5322895"/>
              <a:gd name="connsiteX44" fmla="*/ 3565572 w 11611430"/>
              <a:gd name="connsiteY44" fmla="*/ 4230709 h 5322895"/>
              <a:gd name="connsiteX45" fmla="*/ 3500148 w 11611430"/>
              <a:gd name="connsiteY45" fmla="*/ 4208901 h 5322895"/>
              <a:gd name="connsiteX46" fmla="*/ 3478341 w 11611430"/>
              <a:gd name="connsiteY46" fmla="*/ 4176190 h 5322895"/>
              <a:gd name="connsiteX47" fmla="*/ 3543764 w 11611430"/>
              <a:gd name="connsiteY47" fmla="*/ 4132574 h 5322895"/>
              <a:gd name="connsiteX48" fmla="*/ 3445629 w 11611430"/>
              <a:gd name="connsiteY48" fmla="*/ 4121670 h 5322895"/>
              <a:gd name="connsiteX49" fmla="*/ 3391109 w 11611430"/>
              <a:gd name="connsiteY49" fmla="*/ 4132574 h 5322895"/>
              <a:gd name="connsiteX50" fmla="*/ 3303878 w 11611430"/>
              <a:gd name="connsiteY50" fmla="*/ 4154381 h 5322895"/>
              <a:gd name="connsiteX51" fmla="*/ 3260263 w 11611430"/>
              <a:gd name="connsiteY51" fmla="*/ 4165285 h 5322895"/>
              <a:gd name="connsiteX52" fmla="*/ 3194839 w 11611430"/>
              <a:gd name="connsiteY52" fmla="*/ 4187093 h 5322895"/>
              <a:gd name="connsiteX53" fmla="*/ 3162128 w 11611430"/>
              <a:gd name="connsiteY53" fmla="*/ 4197997 h 5322895"/>
              <a:gd name="connsiteX54" fmla="*/ 3053089 w 11611430"/>
              <a:gd name="connsiteY54" fmla="*/ 4230709 h 5322895"/>
              <a:gd name="connsiteX55" fmla="*/ 2987666 w 11611430"/>
              <a:gd name="connsiteY55" fmla="*/ 4252517 h 5322895"/>
              <a:gd name="connsiteX56" fmla="*/ 2954954 w 11611430"/>
              <a:gd name="connsiteY56" fmla="*/ 4263420 h 5322895"/>
              <a:gd name="connsiteX57" fmla="*/ 2867723 w 11611430"/>
              <a:gd name="connsiteY57" fmla="*/ 4285228 h 5322895"/>
              <a:gd name="connsiteX58" fmla="*/ 2802300 w 11611430"/>
              <a:gd name="connsiteY58" fmla="*/ 4307036 h 5322895"/>
              <a:gd name="connsiteX59" fmla="*/ 2780492 w 11611430"/>
              <a:gd name="connsiteY59" fmla="*/ 4328844 h 5322895"/>
              <a:gd name="connsiteX60" fmla="*/ 2715069 w 11611430"/>
              <a:gd name="connsiteY60" fmla="*/ 4350652 h 5322895"/>
              <a:gd name="connsiteX61" fmla="*/ 2682357 w 11611430"/>
              <a:gd name="connsiteY61" fmla="*/ 4361556 h 5322895"/>
              <a:gd name="connsiteX62" fmla="*/ 2649646 w 11611430"/>
              <a:gd name="connsiteY62" fmla="*/ 4372459 h 5322895"/>
              <a:gd name="connsiteX63" fmla="*/ 2616933 w 11611430"/>
              <a:gd name="connsiteY63" fmla="*/ 4383363 h 5322895"/>
              <a:gd name="connsiteX64" fmla="*/ 2595126 w 11611430"/>
              <a:gd name="connsiteY64" fmla="*/ 4405171 h 5322895"/>
              <a:gd name="connsiteX65" fmla="*/ 2529703 w 11611430"/>
              <a:gd name="connsiteY65" fmla="*/ 4437883 h 5322895"/>
              <a:gd name="connsiteX66" fmla="*/ 2486087 w 11611430"/>
              <a:gd name="connsiteY66" fmla="*/ 4481499 h 5322895"/>
              <a:gd name="connsiteX67" fmla="*/ 2453375 w 11611430"/>
              <a:gd name="connsiteY67" fmla="*/ 4514210 h 5322895"/>
              <a:gd name="connsiteX68" fmla="*/ 2420664 w 11611430"/>
              <a:gd name="connsiteY68" fmla="*/ 4536017 h 5322895"/>
              <a:gd name="connsiteX69" fmla="*/ 2398856 w 11611430"/>
              <a:gd name="connsiteY69" fmla="*/ 4568729 h 5322895"/>
              <a:gd name="connsiteX70" fmla="*/ 2377048 w 11611430"/>
              <a:gd name="connsiteY70" fmla="*/ 4590537 h 5322895"/>
              <a:gd name="connsiteX71" fmla="*/ 2366144 w 11611430"/>
              <a:gd name="connsiteY71" fmla="*/ 4623249 h 5322895"/>
              <a:gd name="connsiteX72" fmla="*/ 2344336 w 11611430"/>
              <a:gd name="connsiteY72" fmla="*/ 4666865 h 5322895"/>
              <a:gd name="connsiteX73" fmla="*/ 2322528 w 11611430"/>
              <a:gd name="connsiteY73" fmla="*/ 4732288 h 5322895"/>
              <a:gd name="connsiteX74" fmla="*/ 2300721 w 11611430"/>
              <a:gd name="connsiteY74" fmla="*/ 4764999 h 5322895"/>
              <a:gd name="connsiteX75" fmla="*/ 2268010 w 11611430"/>
              <a:gd name="connsiteY75" fmla="*/ 4852231 h 5322895"/>
              <a:gd name="connsiteX76" fmla="*/ 2235297 w 11611430"/>
              <a:gd name="connsiteY76" fmla="*/ 4993981 h 5322895"/>
              <a:gd name="connsiteX77" fmla="*/ 2230567 w 11611430"/>
              <a:gd name="connsiteY77" fmla="*/ 5079209 h 5322895"/>
              <a:gd name="connsiteX78" fmla="*/ 2229538 w 11611430"/>
              <a:gd name="connsiteY78" fmla="*/ 5104344 h 5322895"/>
              <a:gd name="connsiteX79" fmla="*/ 1932621 w 11611430"/>
              <a:gd name="connsiteY79" fmla="*/ 5071374 h 5322895"/>
              <a:gd name="connsiteX80" fmla="*/ 1609634 w 11611430"/>
              <a:gd name="connsiteY80" fmla="*/ 5033891 h 5322895"/>
              <a:gd name="connsiteX81" fmla="*/ 1312435 w 11611430"/>
              <a:gd name="connsiteY81" fmla="*/ 4996408 h 5322895"/>
              <a:gd name="connsiteX82" fmla="*/ 1039799 w 11611430"/>
              <a:gd name="connsiteY82" fmla="*/ 4961027 h 5322895"/>
              <a:gd name="connsiteX83" fmla="*/ 797865 w 11611430"/>
              <a:gd name="connsiteY83" fmla="*/ 4927397 h 5322895"/>
              <a:gd name="connsiteX84" fmla="*/ 579265 w 11611430"/>
              <a:gd name="connsiteY84" fmla="*/ 4895519 h 5322895"/>
              <a:gd name="connsiteX85" fmla="*/ 395052 w 11611430"/>
              <a:gd name="connsiteY85" fmla="*/ 4868896 h 5322895"/>
              <a:gd name="connsiteX86" fmla="*/ 240312 w 11611430"/>
              <a:gd name="connsiteY86" fmla="*/ 4843673 h 5322895"/>
              <a:gd name="connsiteX87" fmla="*/ 27853 w 11611430"/>
              <a:gd name="connsiteY87" fmla="*/ 4807592 h 5322895"/>
              <a:gd name="connsiteX88" fmla="*/ 0 w 11611430"/>
              <a:gd name="connsiteY88" fmla="*/ 4802879 h 5322895"/>
              <a:gd name="connsiteX89" fmla="*/ 0 w 11611430"/>
              <a:gd name="connsiteY89" fmla="*/ 3753332 h 5322895"/>
              <a:gd name="connsiteX90" fmla="*/ 0 w 11611430"/>
              <a:gd name="connsiteY90" fmla="*/ 3571886 h 5322895"/>
              <a:gd name="connsiteX91" fmla="*/ 0 w 11611430"/>
              <a:gd name="connsiteY91" fmla="*/ 471948 h 5322895"/>
              <a:gd name="connsiteX92" fmla="*/ 0 w 11611430"/>
              <a:gd name="connsiteY92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1611430" h="5322895"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1" y="4972173"/>
                </a:lnTo>
                <a:cubicBezTo>
                  <a:pt x="4573183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5" y="4732288"/>
                </a:cubicBezTo>
                <a:cubicBezTo>
                  <a:pt x="4366574" y="4676037"/>
                  <a:pt x="4327307" y="4610810"/>
                  <a:pt x="4274324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6" y="4511315"/>
                  <a:pt x="4220536" y="4495459"/>
                  <a:pt x="4208901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031C8D-F785-6B47-96C8-C4CF11D57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1209" y="792337"/>
            <a:ext cx="8449582" cy="242146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dirty="0"/>
              <a:t>Development of a grain growth model for U</a:t>
            </a:r>
            <a:r>
              <a:rPr lang="en-US" sz="3700" baseline="-25000" dirty="0"/>
              <a:t>3</a:t>
            </a:r>
            <a:r>
              <a:rPr lang="en-US" sz="3700" dirty="0"/>
              <a:t>Si</a:t>
            </a:r>
            <a:r>
              <a:rPr lang="en-US" sz="3700" baseline="-25000" dirty="0"/>
              <a:t>2</a:t>
            </a:r>
            <a:r>
              <a:rPr lang="en-US" sz="3700" dirty="0"/>
              <a:t> using experimental</a:t>
            </a:r>
            <a:br>
              <a:rPr lang="en-US" sz="3700" dirty="0"/>
            </a:br>
            <a:r>
              <a:rPr lang="en-US" sz="3700" dirty="0"/>
              <a:t>data, phase field simulation and molecular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E2E02-320B-3C40-A8DB-A1774EA1F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7035" y="5639171"/>
            <a:ext cx="7137930" cy="1476541"/>
          </a:xfrm>
        </p:spPr>
        <p:txBody>
          <a:bodyPr>
            <a:norm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Yuqing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Huang</a:t>
            </a:r>
          </a:p>
          <a:p>
            <a:pPr algn="ctr"/>
            <a:r>
              <a:rPr lang="en-US" altLang="zh-CN">
                <a:solidFill>
                  <a:schemeClr val="bg1"/>
                </a:solidFill>
              </a:rPr>
              <a:t>NE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591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7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9CDF-0B7D-A842-A951-A80B3E45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zh-CN" sz="3200" dirty="0"/>
              <a:t>Determination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kinetic</a:t>
            </a:r>
            <a:r>
              <a:rPr lang="zh-CN" altLang="en-US" sz="3200" dirty="0"/>
              <a:t> </a:t>
            </a:r>
            <a:r>
              <a:rPr lang="en-US" altLang="zh-CN" sz="3200" dirty="0"/>
              <a:t>parameter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369F4-BB2F-214D-BE78-F0685EA08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239" y="2341538"/>
            <a:ext cx="4099947" cy="364913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2400" dirty="0"/>
              <a:t>Other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samples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lamella(U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Si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r>
              <a:rPr lang="en-US" altLang="zh-CN" sz="2400" dirty="0"/>
              <a:t>were</a:t>
            </a:r>
            <a:r>
              <a:rPr lang="zh-CN" altLang="en-US" sz="2400" dirty="0"/>
              <a:t> </a:t>
            </a:r>
            <a:r>
              <a:rPr lang="en-US" altLang="zh-CN" sz="2400" dirty="0"/>
              <a:t>annealed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given</a:t>
            </a:r>
            <a:r>
              <a:rPr lang="zh-CN" altLang="en-US" sz="2400" dirty="0"/>
              <a:t> </a:t>
            </a:r>
            <a:r>
              <a:rPr lang="en-US" altLang="zh-CN" sz="2400" dirty="0"/>
              <a:t>temperature</a:t>
            </a:r>
            <a:r>
              <a:rPr lang="zh-CN" altLang="en-US" sz="2400" dirty="0"/>
              <a:t> </a:t>
            </a:r>
            <a:r>
              <a:rPr lang="en-US" altLang="zh-CN" sz="2400" dirty="0"/>
              <a:t>until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crystallized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initial</a:t>
            </a:r>
            <a:r>
              <a:rPr lang="zh-CN" altLang="en-US" sz="2400" dirty="0"/>
              <a:t> </a:t>
            </a:r>
            <a:r>
              <a:rPr lang="en-US" altLang="zh-CN" sz="2400" dirty="0"/>
              <a:t>image</a:t>
            </a:r>
            <a:r>
              <a:rPr lang="zh-CN" altLang="en-US" sz="2400" dirty="0"/>
              <a:t> </a:t>
            </a:r>
            <a:r>
              <a:rPr lang="en-US" altLang="zh-CN" sz="2400" dirty="0"/>
              <a:t>was</a:t>
            </a:r>
            <a:r>
              <a:rPr lang="zh-CN" altLang="en-US" sz="2400" dirty="0"/>
              <a:t> </a:t>
            </a:r>
            <a:r>
              <a:rPr lang="en-US" altLang="zh-CN" sz="2400" dirty="0"/>
              <a:t>taken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buFont typeface="Wingdings" pitchFamily="2" charset="2"/>
              <a:buChar char="Ø"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sampled</a:t>
            </a:r>
            <a:r>
              <a:rPr lang="zh-CN" altLang="en-US" sz="2400" dirty="0"/>
              <a:t> </a:t>
            </a:r>
            <a:r>
              <a:rPr lang="en-US" altLang="zh-CN" sz="2400" dirty="0"/>
              <a:t>was</a:t>
            </a:r>
            <a:r>
              <a:rPr lang="zh-CN" altLang="en-US" sz="2400" dirty="0"/>
              <a:t> </a:t>
            </a:r>
            <a:r>
              <a:rPr lang="en-US" altLang="zh-CN" sz="2400" dirty="0"/>
              <a:t>heated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maintained</a:t>
            </a:r>
            <a:r>
              <a:rPr lang="zh-CN" altLang="en-US" sz="2400" dirty="0"/>
              <a:t> </a:t>
            </a:r>
            <a:r>
              <a:rPr lang="en-US" altLang="zh-CN" sz="2400" dirty="0"/>
              <a:t>at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temperature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set</a:t>
            </a:r>
            <a:r>
              <a:rPr lang="zh-CN" altLang="en-US" sz="2400" dirty="0"/>
              <a:t> </a:t>
            </a:r>
            <a:r>
              <a:rPr lang="en-US" altLang="zh-CN" sz="2400" dirty="0"/>
              <a:t>amount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allow</a:t>
            </a:r>
            <a:r>
              <a:rPr lang="zh-CN" altLang="en-US" sz="2400" dirty="0"/>
              <a:t> </a:t>
            </a:r>
            <a:r>
              <a:rPr lang="en-US" altLang="zh-CN" sz="2400" dirty="0"/>
              <a:t>some</a:t>
            </a:r>
            <a:r>
              <a:rPr lang="zh-CN" altLang="en-US" sz="2400" dirty="0"/>
              <a:t> </a:t>
            </a:r>
            <a:r>
              <a:rPr lang="en-US" altLang="zh-CN" sz="2400" dirty="0"/>
              <a:t>grain</a:t>
            </a:r>
            <a:r>
              <a:rPr lang="zh-CN" altLang="en-US" sz="2400" dirty="0"/>
              <a:t> </a:t>
            </a:r>
            <a:r>
              <a:rPr lang="en-US" altLang="zh-CN" sz="2400" dirty="0"/>
              <a:t>growth,</a:t>
            </a:r>
            <a:r>
              <a:rPr lang="zh-CN" altLang="en-US" sz="2400" dirty="0"/>
              <a:t> </a:t>
            </a:r>
            <a:r>
              <a:rPr lang="en-US" altLang="zh-CN" sz="2400" dirty="0"/>
              <a:t>before</a:t>
            </a:r>
            <a:r>
              <a:rPr lang="zh-CN" altLang="en-US" sz="2400" dirty="0"/>
              <a:t> </a:t>
            </a:r>
            <a:r>
              <a:rPr lang="en-US" altLang="zh-CN" sz="2400" dirty="0"/>
              <a:t>taking</a:t>
            </a:r>
            <a:r>
              <a:rPr lang="zh-CN" altLang="en-US" sz="2400" dirty="0"/>
              <a:t> </a:t>
            </a:r>
            <a:r>
              <a:rPr lang="en-US" altLang="zh-CN" sz="2400" dirty="0"/>
              <a:t>another</a:t>
            </a:r>
            <a:r>
              <a:rPr lang="zh-CN" altLang="en-US" sz="2400" dirty="0"/>
              <a:t> </a:t>
            </a:r>
            <a:r>
              <a:rPr lang="en-US" altLang="zh-CN" sz="2400" dirty="0"/>
              <a:t>image.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buFont typeface="Wingdings" pitchFamily="2" charset="2"/>
              <a:buChar char="Ø"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E14FA-1BD4-314A-97AD-8F82C2BF3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94" y="1058110"/>
            <a:ext cx="5454122" cy="185440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E50A58-DAC7-7A4D-959E-40DEE44D5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694" y="4166105"/>
            <a:ext cx="5454122" cy="140443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900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D5F3-0270-5547-AF18-45085110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384" y="609599"/>
            <a:ext cx="6282266" cy="1456267"/>
          </a:xfrm>
        </p:spPr>
        <p:txBody>
          <a:bodyPr>
            <a:normAutofit/>
          </a:bodyPr>
          <a:lstStyle/>
          <a:p>
            <a:r>
              <a:rPr lang="en-US" altLang="zh-CN" dirty="0"/>
              <a:t>Determination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kinetic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9FDB43-25B2-0540-BF03-2D3AB805E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4384" y="2142066"/>
                <a:ext cx="6282266" cy="364913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altLang="zh-CN">
                    <a:latin typeface="Cambria Math" panose="02040503050406030204" pitchFamily="18" charset="0"/>
                  </a:rPr>
                  <a:t>Varying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the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values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of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activation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energy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to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obtain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(637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673.15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altLang="zh-CN">
                    <a:latin typeface="Cambria Math" panose="02040503050406030204" pitchFamily="18" charset="0"/>
                  </a:rPr>
                  <a:t>With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determined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and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Q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to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obtain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average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grain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r>
                  <a:rPr lang="en-US" altLang="zh-CN">
                    <a:latin typeface="Cambria Math" panose="02040503050406030204" pitchFamily="18" charset="0"/>
                  </a:rPr>
                  <a:t>size</a:t>
                </a:r>
                <a:r>
                  <a:rPr lang="zh-CN" altLang="en-US">
                    <a:latin typeface="Cambria Math" panose="02040503050406030204" pitchFamily="18" charset="0"/>
                  </a:rPr>
                  <a:t> </a:t>
                </a:r>
                <a:endParaRPr lang="en-US" altLang="zh-CN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  <a:p>
                <a:pPr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altLang="zh-CN"/>
                  <a:t>The</a:t>
                </a:r>
                <a:r>
                  <a:rPr lang="zh-CN" altLang="en-US"/>
                  <a:t> </a:t>
                </a:r>
                <a:r>
                  <a:rPr lang="en-US" altLang="zh-CN"/>
                  <a:t>minimum</a:t>
                </a:r>
                <a:r>
                  <a:rPr lang="zh-CN" altLang="en-US"/>
                  <a:t> </a:t>
                </a:r>
                <a:r>
                  <a:rPr lang="en-US" altLang="zh-CN"/>
                  <a:t>error</a:t>
                </a:r>
                <a:r>
                  <a:rPr lang="zh-CN" altLang="en-US"/>
                  <a:t> </a:t>
                </a:r>
                <a:r>
                  <a:rPr lang="en-US" altLang="zh-CN"/>
                  <a:t>was</a:t>
                </a:r>
                <a:r>
                  <a:rPr lang="zh-CN" altLang="en-US"/>
                  <a:t> </a:t>
                </a:r>
                <a:r>
                  <a:rPr lang="en-US" altLang="zh-CN"/>
                  <a:t>found</a:t>
                </a:r>
                <a:r>
                  <a:rPr lang="zh-CN" altLang="en-US"/>
                  <a:t> </a:t>
                </a:r>
                <a:r>
                  <a:rPr lang="en-US" altLang="zh-CN"/>
                  <a:t>to</a:t>
                </a:r>
                <a:r>
                  <a:rPr lang="zh-CN" altLang="en-US"/>
                  <a:t> </a:t>
                </a:r>
                <a:r>
                  <a:rPr lang="en-US" altLang="zh-CN"/>
                  <a:t>occur</a:t>
                </a:r>
                <a:r>
                  <a:rPr lang="zh-CN" altLang="en-US"/>
                  <a:t> </a:t>
                </a:r>
                <a:r>
                  <a:rPr lang="en-US" altLang="zh-CN"/>
                  <a:t>when</a:t>
                </a:r>
                <a:r>
                  <a:rPr lang="zh-CN" altLang="en-US"/>
                  <a:t> </a:t>
                </a:r>
                <a:r>
                  <a:rPr lang="en-US" altLang="zh-CN"/>
                  <a:t>Q</a:t>
                </a:r>
                <a:r>
                  <a:rPr lang="zh-CN" altLang="en-US"/>
                  <a:t> </a:t>
                </a:r>
                <a:r>
                  <a:rPr lang="en-US" altLang="zh-CN"/>
                  <a:t>=</a:t>
                </a:r>
                <a:r>
                  <a:rPr lang="zh-CN" altLang="en-US"/>
                  <a:t> </a:t>
                </a:r>
                <a:r>
                  <a:rPr lang="en-US" altLang="zh-CN"/>
                  <a:t>0.33</a:t>
                </a:r>
                <a:r>
                  <a:rPr lang="zh-CN" altLang="en-US"/>
                  <a:t> </a:t>
                </a:r>
                <a:r>
                  <a:rPr lang="en-US" altLang="zh-CN"/>
                  <a:t>eV</a:t>
                </a:r>
                <a:r>
                  <a:rPr lang="zh-CN" altLang="en-US"/>
                  <a:t> </a:t>
                </a:r>
                <a:r>
                  <a:rPr lang="en-US" altLang="zh-CN"/>
                  <a:t>and</a:t>
                </a:r>
                <a:r>
                  <a:rPr lang="zh-CN" altLang="en-US"/>
                  <a:t> </a:t>
                </a:r>
                <a:r>
                  <a:rPr lang="en-US" altLang="zh-CN"/>
                  <a:t>then</a:t>
                </a:r>
                <a:r>
                  <a:rPr lang="zh-CN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=8.77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/>
                  <a:t> </a:t>
                </a:r>
                <a:endParaRPr lang="en-US" altLang="zh-CN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=8.77×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0.33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9FDB43-25B2-0540-BF03-2D3AB805E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4384" y="2142066"/>
                <a:ext cx="6282266" cy="3649133"/>
              </a:xfrm>
              <a:blipFill>
                <a:blip r:embed="rId4"/>
                <a:stretch>
                  <a:fillRect l="-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A0188F0-0772-8E48-9A1B-7D17E66914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6" r="-4" b="-4"/>
          <a:stretch/>
        </p:blipFill>
        <p:spPr>
          <a:xfrm>
            <a:off x="979714" y="3429000"/>
            <a:ext cx="2366324" cy="329678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8382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A1CB3-17A3-044A-A26D-1D3AA29E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4000"/>
              <a:t>Uncertainty </a:t>
            </a:r>
            <a:endParaRPr lang="en-US" sz="4000"/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794E1B91-11E9-4248-AF26-D63C8B83A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400" y="614085"/>
            <a:ext cx="6222322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FCB831-679E-F143-80B4-488CB13113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73"/>
          <a:stretch/>
        </p:blipFill>
        <p:spPr>
          <a:xfrm>
            <a:off x="2782269" y="711200"/>
            <a:ext cx="2491492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8" name="Rounded Rectangle 19">
            <a:extLst>
              <a:ext uri="{FF2B5EF4-FFF2-40B4-BE49-F238E27FC236}">
                <a16:creationId xmlns:a16="http://schemas.microsoft.com/office/drawing/2014/main" id="{F16E42A3-A876-4885-90F5-2C961A488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4522" y="614085"/>
            <a:ext cx="3963077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30E44-4931-3E4A-8B9D-662140082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515" y="711200"/>
            <a:ext cx="2407538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56404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8264A-A03B-F148-9B57-0EC61DE5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100"/>
              <a:t> </a:t>
            </a:r>
            <a:r>
              <a:rPr lang="en-US" altLang="zh-CN" sz="6100"/>
              <a:t>Determination of the mobility </a:t>
            </a:r>
            <a:br>
              <a:rPr lang="en-US" altLang="zh-CN" sz="6100"/>
            </a:br>
            <a:endParaRPr lang="en-US" sz="61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38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21D15-A1F0-E749-83D9-CBC6C2744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phase</a:t>
            </a:r>
            <a:r>
              <a:rPr lang="zh-CN" altLang="en-US"/>
              <a:t> </a:t>
            </a:r>
            <a:r>
              <a:rPr lang="en-US" altLang="zh-CN"/>
              <a:t>field</a:t>
            </a:r>
            <a:r>
              <a:rPr lang="zh-CN" altLang="en-US"/>
              <a:t> </a:t>
            </a:r>
            <a:r>
              <a:rPr lang="en-US" altLang="zh-CN"/>
              <a:t>model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A2376F3-AF1C-4DDD-A243-AECB967D1A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2" y="2142067"/>
                <a:ext cx="6282266" cy="36491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phase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field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grain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growth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uses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phase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field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variables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describe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grain</a:t>
                </a:r>
                <a:r>
                  <a:rPr lang="zh-CN" altLang="en-US" sz="2400" dirty="0"/>
                  <a:t> </a:t>
                </a: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A2376F3-AF1C-4DDD-A243-AECB967D1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2142067"/>
                <a:ext cx="6282266" cy="3649133"/>
              </a:xfrm>
              <a:blipFill>
                <a:blip r:embed="rId4"/>
                <a:stretch>
                  <a:fillRect l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5B7021-69AE-DA4B-A483-956E58A9C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994" y="2029843"/>
            <a:ext cx="3796656" cy="299935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258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F566C-DADD-BB47-AFC5-27F80980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3700" dirty="0"/>
              <a:t>The</a:t>
            </a:r>
            <a:r>
              <a:rPr lang="zh-CN" altLang="en-US" sz="3700" dirty="0"/>
              <a:t> </a:t>
            </a:r>
            <a:r>
              <a:rPr lang="en-US" altLang="zh-CN" sz="3700" dirty="0"/>
              <a:t>phase</a:t>
            </a:r>
            <a:r>
              <a:rPr lang="zh-CN" altLang="en-US" sz="3700" dirty="0"/>
              <a:t> </a:t>
            </a:r>
            <a:r>
              <a:rPr lang="en-US" altLang="zh-CN" sz="3700" dirty="0"/>
              <a:t>field</a:t>
            </a:r>
            <a:r>
              <a:rPr lang="zh-CN" altLang="en-US" sz="3700" dirty="0"/>
              <a:t> </a:t>
            </a:r>
            <a:r>
              <a:rPr lang="en-US" altLang="zh-CN" sz="3700" dirty="0"/>
              <a:t>model</a:t>
            </a:r>
            <a:br>
              <a:rPr lang="en-US" altLang="zh-CN" sz="3700" dirty="0"/>
            </a:br>
            <a:endParaRPr lang="en-US" sz="37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9AA3D8-1F93-EE49-9569-5A04F4E94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243892"/>
                <a:ext cx="10820400" cy="3547308"/>
              </a:xfrm>
            </p:spPr>
            <p:txBody>
              <a:bodyPr anchor="t">
                <a:normAutofit fontScale="85000" lnSpcReduction="20000"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evolution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these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variables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depends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change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Gibbs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free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energy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l-GR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l-GR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Where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phase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mobility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𝑙𝑜𝑐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Where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scalar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multiplier, K is gradient energy coefficient </a:t>
                </a:r>
              </a:p>
              <a:p>
                <a:pPr marL="0" indent="0">
                  <a:buNone/>
                </a:pP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sz="24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9AA3D8-1F93-EE49-9569-5A04F4E94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243892"/>
                <a:ext cx="10820400" cy="3547308"/>
              </a:xfrm>
              <a:blipFill>
                <a:blip r:embed="rId4"/>
                <a:stretch>
                  <a:fillRect l="-586" t="-2857" b="-1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837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2F76-CAA0-A048-A315-3C46BD1D0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ADFAE-35C6-DB40-8B51-16EFFAA8F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216" y="2065867"/>
                <a:ext cx="6282266" cy="418253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Domain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size: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150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×150×80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altLang="zh-CN" sz="24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grains: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between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500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600</a:t>
                </a: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Algorithm: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Grain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Tracker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Algorithm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Boundary: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zero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flux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condition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Boundary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width: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3nm</a:t>
                </a: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size: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083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𝑛𝑚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steps: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100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~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1600s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Temperature: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673K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Mobility:</a:t>
                </a:r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1.78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−20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ADFAE-35C6-DB40-8B51-16EFFAA8F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216" y="2065867"/>
                <a:ext cx="6282266" cy="4182533"/>
              </a:xfrm>
              <a:blipFill>
                <a:blip r:embed="rId4"/>
                <a:stretch>
                  <a:fillRect l="-1008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D376380-4894-794D-BA43-CC40D6FA4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936" y="1767107"/>
            <a:ext cx="3445714" cy="32475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025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7E4B7-1A11-E147-A017-B7FFDD467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4400" dirty="0"/>
              <a:t>Determination</a:t>
            </a:r>
            <a:r>
              <a:rPr lang="zh-CN" altLang="en-US" sz="4400" dirty="0"/>
              <a:t> </a:t>
            </a:r>
            <a:r>
              <a:rPr lang="en-US" altLang="zh-CN" sz="4400" dirty="0"/>
              <a:t>of</a:t>
            </a:r>
            <a:r>
              <a:rPr lang="zh-CN" altLang="en-US" sz="4400" dirty="0"/>
              <a:t> </a:t>
            </a:r>
            <a:r>
              <a:rPr lang="en-US" altLang="zh-CN" sz="4400" dirty="0"/>
              <a:t>shape</a:t>
            </a:r>
            <a:r>
              <a:rPr lang="zh-CN" altLang="en-US" sz="4400" dirty="0"/>
              <a:t> </a:t>
            </a:r>
            <a:r>
              <a:rPr lang="en-US" altLang="zh-CN" sz="4400" dirty="0"/>
              <a:t>factor</a:t>
            </a:r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AC1B73-F1D7-194A-B246-E7FFB5758A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243892"/>
                <a:ext cx="10820400" cy="3547308"/>
              </a:xfrm>
            </p:spPr>
            <p:txBody>
              <a:bodyPr anchor="t">
                <a:normAutofit fontScale="85000" lnSpcReduction="10000"/>
              </a:bodyPr>
              <a:lstStyle/>
              <a:p>
                <a:r>
                  <a:rPr lang="en-US" altLang="zh-CN" sz="2400" dirty="0"/>
                  <a:t>For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each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different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initial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grain</a:t>
                </a:r>
                <a:r>
                  <a:rPr lang="zh-CN" altLang="en-US" sz="2400" dirty="0"/>
                  <a:t>  </a:t>
                </a:r>
                <a:r>
                  <a:rPr lang="en-US" altLang="zh-CN" sz="2400" dirty="0"/>
                  <a:t>configuration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𝑔𝑟𝑎𝑖𝑛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𝑔𝑟𝑎𝑖𝑛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𝑔𝑟𝑎𝑖𝑛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𝑠𝑖𝑚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AC1B73-F1D7-194A-B246-E7FFB5758A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243892"/>
                <a:ext cx="10820400" cy="3547308"/>
              </a:xfrm>
              <a:blipFill>
                <a:blip r:embed="rId4"/>
                <a:stretch>
                  <a:fillRect l="-469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3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F36B0-6619-714A-80CE-338E9EF93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3700"/>
              <a:t>Comparison surface data and volume data</a:t>
            </a:r>
            <a:endParaRPr lang="en-US" sz="370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F6295B63-726D-1B43-AAA3-7FEA776C0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535" y="1588534"/>
            <a:ext cx="6213855" cy="259428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289F32-E587-EC44-A782-824F10D48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225" y="1213413"/>
            <a:ext cx="3950375" cy="329856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900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3CF28-6F44-1943-A109-E91D1D01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3700" dirty="0"/>
              <a:t>Determination</a:t>
            </a:r>
            <a:r>
              <a:rPr lang="zh-CN" altLang="en-US" sz="3700" dirty="0"/>
              <a:t> </a:t>
            </a:r>
            <a:r>
              <a:rPr lang="en-US" altLang="zh-CN" sz="3700" dirty="0"/>
              <a:t>of</a:t>
            </a:r>
            <a:r>
              <a:rPr lang="zh-CN" altLang="en-US" sz="3700" dirty="0"/>
              <a:t> </a:t>
            </a:r>
            <a:r>
              <a:rPr lang="en-US" altLang="zh-CN" sz="3700" dirty="0"/>
              <a:t>the</a:t>
            </a:r>
            <a:r>
              <a:rPr lang="zh-CN" altLang="en-US" sz="3700" dirty="0"/>
              <a:t> </a:t>
            </a:r>
            <a:r>
              <a:rPr lang="en-US" altLang="zh-CN" sz="3700" dirty="0"/>
              <a:t>grain</a:t>
            </a:r>
            <a:r>
              <a:rPr lang="zh-CN" altLang="en-US" sz="3700" dirty="0"/>
              <a:t> </a:t>
            </a:r>
            <a:r>
              <a:rPr lang="en-US" altLang="zh-CN" sz="3700" dirty="0"/>
              <a:t>boundary</a:t>
            </a:r>
            <a:r>
              <a:rPr lang="zh-CN" altLang="en-US" sz="3700" dirty="0"/>
              <a:t> </a:t>
            </a:r>
            <a:r>
              <a:rPr lang="en-US" altLang="zh-CN" sz="3700" dirty="0"/>
              <a:t>mobility</a:t>
            </a:r>
            <a:endParaRPr lang="en-US" sz="37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11A04-3D5B-7543-84FA-097153A40A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243892"/>
                <a:ext cx="10820400" cy="3547308"/>
              </a:xfrm>
            </p:spPr>
            <p:txBody>
              <a:bodyPr anchor="t">
                <a:normAutofit/>
              </a:bodyPr>
              <a:lstStyle/>
              <a:p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average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mobility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can be expressed as an Arrhenius expression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(673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(673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673.15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=6.30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=6.30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0.33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𝑒𝑉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B11A04-3D5B-7543-84FA-097153A40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243892"/>
                <a:ext cx="10820400" cy="3547308"/>
              </a:xfrm>
              <a:blipFill>
                <a:blip r:embed="rId4"/>
                <a:stretch>
                  <a:fillRect l="-70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59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4AF6B-56DF-6649-ACCD-89372407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4400"/>
              <a:t>Grain</a:t>
            </a:r>
            <a:r>
              <a:rPr lang="zh-CN" altLang="en-US" sz="4400"/>
              <a:t> </a:t>
            </a:r>
            <a:r>
              <a:rPr lang="en-US" altLang="zh-CN" sz="4400"/>
              <a:t>growth</a:t>
            </a:r>
            <a:r>
              <a:rPr lang="zh-CN" altLang="en-US" sz="4400"/>
              <a:t> </a:t>
            </a:r>
            <a:endParaRPr lang="en-US" sz="44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B35C5-7D57-9E4F-8455-C60D3818D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243892"/>
                <a:ext cx="10820400" cy="3547308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Assuming the only driving force is curvature and </a:t>
                </a:r>
                <a:r>
                  <a:rPr lang="en-US" altLang="zh-CN" sz="2400" dirty="0"/>
                  <a:t>there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</a:t>
                </a:r>
                <a:r>
                  <a:rPr lang="en-US" sz="2400" dirty="0"/>
                  <a:t> significant resistive pressure</a:t>
                </a:r>
                <a:r>
                  <a:rPr lang="en-US" altLang="zh-CN" sz="2400" dirty="0"/>
                  <a:t>.</a:t>
                </a:r>
                <a:r>
                  <a:rPr lang="zh-CN" altLang="en-US" sz="2400" dirty="0"/>
                  <a:t> 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altLang="zh-CN" sz="2400" dirty="0"/>
                  <a:t>K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average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grain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size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r>
                  <a:rPr lang="en-US" altLang="zh-CN" sz="2400" dirty="0"/>
                  <a:t>K is kinetic parameter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geometric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constant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average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grain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boundary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mobility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average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grain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boundary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energy</a:t>
                </a:r>
                <a:r>
                  <a:rPr lang="zh-CN" altLang="en-US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FB35C5-7D57-9E4F-8455-C60D3818D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243892"/>
                <a:ext cx="10820400" cy="3547308"/>
              </a:xfrm>
              <a:blipFill>
                <a:blip r:embed="rId4"/>
                <a:stretch>
                  <a:fillRect l="-586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06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39DEB-A59E-0F4E-993C-4889CF54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4800"/>
              <a:t>Uncertainty</a:t>
            </a:r>
            <a:endParaRPr lang="en-US" sz="4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5F7705-4A79-194D-BA1A-1873822BE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390" y="639097"/>
            <a:ext cx="5366359" cy="55754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562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FF866-D84B-2049-A3EE-1BE48472F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4000" dirty="0"/>
              <a:t>Comparison with UO</a:t>
            </a:r>
            <a:r>
              <a:rPr lang="en-US" altLang="zh-CN" sz="4000" baseline="-25000" dirty="0"/>
              <a:t>2</a:t>
            </a:r>
            <a:endParaRPr lang="en-US" sz="4000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BE8A9-1EA7-AE4C-97F2-22FC3EE97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193" y="1442096"/>
            <a:ext cx="5084232" cy="308968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C6DF55-06B1-EF4D-B6CD-E84108096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10" y="1391702"/>
            <a:ext cx="5079999" cy="31749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10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4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F88F7-2A1F-5845-89B0-2E59DC6F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4400"/>
              <a:t>Conclusion</a:t>
            </a:r>
            <a:r>
              <a:rPr lang="zh-CN" altLang="en-US" sz="4400"/>
              <a:t> </a:t>
            </a:r>
            <a:r>
              <a:rPr lang="en-US" altLang="zh-CN" sz="4400"/>
              <a:t>and</a:t>
            </a:r>
            <a:r>
              <a:rPr lang="zh-CN" altLang="en-US" sz="4400"/>
              <a:t> </a:t>
            </a:r>
            <a:r>
              <a:rPr lang="en-US" altLang="zh-CN" sz="4400"/>
              <a:t>future</a:t>
            </a:r>
            <a:r>
              <a:rPr lang="zh-CN" altLang="en-US" sz="4400"/>
              <a:t> </a:t>
            </a:r>
            <a:r>
              <a:rPr lang="en-US" altLang="zh-CN" sz="4400"/>
              <a:t>work</a:t>
            </a:r>
            <a:endParaRPr lang="en-US" sz="4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7DEBA-1421-1645-835D-B7F3B97B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2000" dirty="0"/>
              <a:t>Conclusion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CN" sz="2000" dirty="0"/>
              <a:t>Developed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normal</a:t>
            </a:r>
            <a:r>
              <a:rPr lang="zh-CN" altLang="en-US" sz="2000" dirty="0"/>
              <a:t> </a:t>
            </a:r>
            <a:r>
              <a:rPr lang="en-US" altLang="zh-CN" sz="2000" dirty="0"/>
              <a:t>grain</a:t>
            </a:r>
            <a:r>
              <a:rPr lang="zh-CN" altLang="en-US" sz="2000" dirty="0"/>
              <a:t> </a:t>
            </a:r>
            <a:r>
              <a:rPr lang="en-US" altLang="zh-CN" sz="2000" dirty="0"/>
              <a:t>growth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U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Si</a:t>
            </a:r>
            <a:r>
              <a:rPr lang="en-US" altLang="zh-CN" sz="2000" baseline="-25000" dirty="0"/>
              <a:t>2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CN" sz="2000" dirty="0"/>
              <a:t>Average</a:t>
            </a:r>
            <a:r>
              <a:rPr lang="zh-CN" altLang="en-US" sz="2000" dirty="0"/>
              <a:t> </a:t>
            </a:r>
            <a:r>
              <a:rPr lang="en-US" altLang="zh-CN" sz="2000" dirty="0"/>
              <a:t>grain</a:t>
            </a:r>
            <a:r>
              <a:rPr lang="zh-CN" altLang="en-US" sz="2000" dirty="0"/>
              <a:t> </a:t>
            </a:r>
            <a:r>
              <a:rPr lang="en-US" altLang="zh-CN" sz="2000" dirty="0"/>
              <a:t>boundary</a:t>
            </a:r>
            <a:r>
              <a:rPr lang="zh-CN" altLang="en-US" sz="2000" dirty="0"/>
              <a:t> </a:t>
            </a:r>
            <a:r>
              <a:rPr lang="en-US" altLang="zh-CN" sz="2000" dirty="0"/>
              <a:t>energy</a:t>
            </a:r>
            <a:r>
              <a:rPr lang="zh-CN" altLang="en-US" sz="2000" dirty="0"/>
              <a:t> </a:t>
            </a:r>
            <a:r>
              <a:rPr lang="en-US" altLang="zh-CN" sz="2000" dirty="0"/>
              <a:t>obtained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creating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fit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temperature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values</a:t>
            </a:r>
            <a:r>
              <a:rPr lang="zh-CN" altLang="en-US" sz="2000" dirty="0"/>
              <a:t> </a:t>
            </a:r>
            <a:r>
              <a:rPr lang="en-US" altLang="zh-CN" sz="2000" dirty="0"/>
              <a:t>calculated</a:t>
            </a:r>
            <a:r>
              <a:rPr lang="zh-CN" altLang="en-US" sz="2000" dirty="0"/>
              <a:t> </a:t>
            </a: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MD</a:t>
            </a:r>
            <a:r>
              <a:rPr lang="zh-CN" altLang="en-US" sz="2000" dirty="0"/>
              <a:t> </a:t>
            </a:r>
            <a:r>
              <a:rPr lang="en-US" altLang="zh-CN" sz="2000" dirty="0"/>
              <a:t>simulation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CN" sz="2000" dirty="0"/>
              <a:t>Activation</a:t>
            </a:r>
            <a:r>
              <a:rPr lang="zh-CN" altLang="en-US" sz="2000" dirty="0"/>
              <a:t> </a:t>
            </a:r>
            <a:r>
              <a:rPr lang="en-US" altLang="zh-CN" sz="2000" dirty="0"/>
              <a:t>energy</a:t>
            </a:r>
            <a:r>
              <a:rPr lang="zh-CN" altLang="en-US" sz="2000" dirty="0"/>
              <a:t> </a:t>
            </a:r>
            <a:r>
              <a:rPr lang="en-US" altLang="zh-CN" sz="2000" dirty="0"/>
              <a:t>estimated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comparing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predictions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measured</a:t>
            </a:r>
            <a:r>
              <a:rPr lang="zh-CN" altLang="en-US" sz="2000" dirty="0"/>
              <a:t> </a:t>
            </a:r>
            <a:r>
              <a:rPr lang="en-US" altLang="zh-CN" sz="2000" dirty="0"/>
              <a:t>values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CN" sz="2000" dirty="0"/>
              <a:t>Shape</a:t>
            </a:r>
            <a:r>
              <a:rPr lang="zh-CN" altLang="en-US" sz="2000" dirty="0"/>
              <a:t> </a:t>
            </a:r>
            <a:r>
              <a:rPr lang="en-US" altLang="zh-CN" sz="2000" dirty="0"/>
              <a:t>factor</a:t>
            </a:r>
            <a:r>
              <a:rPr lang="zh-CN" altLang="en-US" sz="2000" dirty="0"/>
              <a:t> </a:t>
            </a:r>
            <a:r>
              <a:rPr lang="en-US" altLang="zh-CN" sz="2000" dirty="0"/>
              <a:t>determined</a:t>
            </a:r>
            <a:r>
              <a:rPr lang="zh-CN" altLang="en-US" sz="2000" dirty="0"/>
              <a:t> </a:t>
            </a: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3D</a:t>
            </a:r>
            <a:r>
              <a:rPr lang="zh-CN" altLang="en-US" sz="2000" dirty="0"/>
              <a:t> </a:t>
            </a:r>
            <a:r>
              <a:rPr lang="en-US" altLang="zh-CN" sz="2000" dirty="0"/>
              <a:t>phase</a:t>
            </a:r>
            <a:r>
              <a:rPr lang="zh-CN" altLang="en-US" sz="2000" dirty="0"/>
              <a:t> </a:t>
            </a:r>
            <a:r>
              <a:rPr lang="en-US" altLang="zh-CN" sz="2000" dirty="0"/>
              <a:t>field</a:t>
            </a:r>
            <a:r>
              <a:rPr lang="zh-CN" altLang="en-US" sz="2000" dirty="0"/>
              <a:t> </a:t>
            </a:r>
            <a:r>
              <a:rPr lang="en-US" altLang="zh-CN" sz="2000" dirty="0"/>
              <a:t>grain</a:t>
            </a:r>
            <a:r>
              <a:rPr lang="zh-CN" altLang="en-US" sz="2000" dirty="0"/>
              <a:t> </a:t>
            </a:r>
            <a:r>
              <a:rPr lang="en-US" altLang="zh-CN" sz="2000" dirty="0"/>
              <a:t>growth</a:t>
            </a:r>
            <a:r>
              <a:rPr lang="zh-CN" altLang="en-US" sz="2000" dirty="0"/>
              <a:t> </a:t>
            </a:r>
            <a:r>
              <a:rPr lang="en-US" altLang="zh-CN" sz="2000" dirty="0"/>
              <a:t>simulation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altLang="zh-CN" sz="2000" dirty="0"/>
              <a:t>Future</a:t>
            </a:r>
            <a:r>
              <a:rPr lang="zh-CN" altLang="en-US" sz="2000" dirty="0"/>
              <a:t> </a:t>
            </a:r>
            <a:r>
              <a:rPr lang="en-US" altLang="zh-CN" sz="2000" dirty="0"/>
              <a:t>work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resistive</a:t>
            </a:r>
            <a:r>
              <a:rPr lang="zh-CN" altLang="en-US" sz="2000" dirty="0"/>
              <a:t> </a:t>
            </a:r>
            <a:r>
              <a:rPr lang="en-US" altLang="zh-CN" sz="2000" dirty="0"/>
              <a:t>pressure</a:t>
            </a:r>
            <a:r>
              <a:rPr lang="zh-CN" altLang="en-US" sz="2000" dirty="0"/>
              <a:t> </a:t>
            </a:r>
            <a:r>
              <a:rPr lang="en-US" altLang="zh-CN" sz="2000" dirty="0"/>
              <a:t>should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considered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drive</a:t>
            </a:r>
            <a:r>
              <a:rPr lang="zh-CN" altLang="en-US" sz="2000" dirty="0"/>
              <a:t> </a:t>
            </a:r>
            <a:r>
              <a:rPr lang="en-US" altLang="zh-CN" sz="2000" dirty="0"/>
              <a:t>force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considered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simulations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 </a:t>
            </a:r>
            <a:r>
              <a:rPr lang="en-US" altLang="zh-CN" sz="2000" dirty="0"/>
              <a:t>experiments</a:t>
            </a:r>
            <a:r>
              <a:rPr lang="zh-CN" altLang="en-US" sz="2000" dirty="0"/>
              <a:t> </a:t>
            </a:r>
            <a:r>
              <a:rPr lang="en-US" altLang="zh-CN" sz="2000" dirty="0"/>
              <a:t>should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5885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7F93-2F08-5B4C-9A78-29D9992E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52114-70E4-9347-9E61-E3BE9B466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CDBFC-5274-144A-BBBB-FB4550C2D5F1}"/>
              </a:ext>
            </a:extLst>
          </p:cNvPr>
          <p:cNvSpPr/>
          <p:nvPr/>
        </p:nvSpPr>
        <p:spPr>
          <a:xfrm>
            <a:off x="2331522" y="3181803"/>
            <a:ext cx="752895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altLang="zh-CN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</a:t>
            </a:r>
            <a:r>
              <a:rPr lang="zh-CN" altLang="en-US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9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you!</a:t>
            </a:r>
            <a:endParaRPr lang="en-US" sz="9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25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50F1E-5CD3-6643-84CF-C26041DC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sz="4400"/>
              <a:t>Cataloge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D63EE-52AE-AC46-BB00-D4A695448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547308"/>
          </a:xfrm>
        </p:spPr>
        <p:txBody>
          <a:bodyPr anchor="t">
            <a:normAutofit/>
          </a:bodyPr>
          <a:lstStyle/>
          <a:p>
            <a:r>
              <a:rPr lang="en-US" sz="2400" dirty="0"/>
              <a:t>Determination of the average grain boundary energy</a:t>
            </a:r>
          </a:p>
          <a:p>
            <a:endParaRPr lang="en-US" sz="2400" dirty="0"/>
          </a:p>
          <a:p>
            <a:r>
              <a:rPr lang="en-US" altLang="zh-CN" sz="2400" dirty="0"/>
              <a:t>Determination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kinetic</a:t>
            </a:r>
            <a:r>
              <a:rPr lang="zh-CN" altLang="en-US" sz="2400" dirty="0"/>
              <a:t> </a:t>
            </a:r>
            <a:r>
              <a:rPr lang="en-US" altLang="zh-CN" sz="2400" dirty="0"/>
              <a:t>parameter</a:t>
            </a:r>
          </a:p>
          <a:p>
            <a:endParaRPr lang="en-US" altLang="zh-CN" sz="2400" dirty="0"/>
          </a:p>
          <a:p>
            <a:r>
              <a:rPr lang="en-US" altLang="zh-CN" sz="2400" dirty="0"/>
              <a:t>Determination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mobility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571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C4009-FB0E-614B-B2DD-91E5EBB5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100"/>
              <a:t>Determination of the average grain boundary energy</a:t>
            </a:r>
            <a:br>
              <a:rPr lang="en-US" sz="6100"/>
            </a:br>
            <a:endParaRPr lang="en-US" sz="61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09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6C28-2641-9349-811E-7947A3D4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300"/>
              <a:t>Determination</a:t>
            </a:r>
            <a:r>
              <a:rPr lang="zh-CN" altLang="en-US" sz="3300"/>
              <a:t> </a:t>
            </a:r>
            <a:r>
              <a:rPr lang="en-US" altLang="zh-CN" sz="3300"/>
              <a:t>of</a:t>
            </a:r>
            <a:r>
              <a:rPr lang="zh-CN" altLang="en-US" sz="3300"/>
              <a:t> </a:t>
            </a:r>
            <a:r>
              <a:rPr lang="en-US" altLang="zh-CN" sz="3300"/>
              <a:t>the</a:t>
            </a:r>
            <a:r>
              <a:rPr lang="zh-CN" altLang="en-US" sz="3300"/>
              <a:t> </a:t>
            </a:r>
            <a:r>
              <a:rPr lang="en-US" altLang="zh-CN" sz="3300"/>
              <a:t>average</a:t>
            </a:r>
            <a:r>
              <a:rPr lang="zh-CN" altLang="en-US" sz="3300"/>
              <a:t> </a:t>
            </a:r>
            <a:r>
              <a:rPr lang="en-US" altLang="zh-CN" sz="3300"/>
              <a:t>grain</a:t>
            </a:r>
            <a:r>
              <a:rPr lang="zh-CN" altLang="en-US" sz="3300"/>
              <a:t> </a:t>
            </a:r>
            <a:r>
              <a:rPr lang="en-US" altLang="zh-CN" sz="3300"/>
              <a:t>boundary</a:t>
            </a:r>
            <a:r>
              <a:rPr lang="zh-CN" altLang="en-US" sz="3300"/>
              <a:t> </a:t>
            </a:r>
            <a:r>
              <a:rPr lang="en-US" altLang="zh-CN" sz="3300"/>
              <a:t>energy</a:t>
            </a:r>
            <a:r>
              <a:rPr lang="zh-CN" altLang="en-US" sz="3300"/>
              <a:t>  </a:t>
            </a:r>
            <a:endParaRPr lang="en-US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3317A-1E71-0C44-8B47-2636166D7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Average</a:t>
            </a:r>
            <a:r>
              <a:rPr lang="zh-CN" altLang="en-US" sz="2000" dirty="0"/>
              <a:t> </a:t>
            </a:r>
            <a:r>
              <a:rPr lang="en-US" altLang="zh-CN" sz="2000" dirty="0"/>
              <a:t>grain</a:t>
            </a:r>
            <a:r>
              <a:rPr lang="zh-CN" altLang="en-US" sz="2000" dirty="0"/>
              <a:t> </a:t>
            </a:r>
            <a:r>
              <a:rPr lang="en-US" altLang="zh-CN" sz="2000" dirty="0"/>
              <a:t>boundary</a:t>
            </a:r>
            <a:r>
              <a:rPr lang="zh-CN" altLang="en-US" sz="2000" dirty="0"/>
              <a:t> </a:t>
            </a:r>
            <a:r>
              <a:rPr lang="en-US" altLang="zh-CN" sz="2000" dirty="0"/>
              <a:t>energy</a:t>
            </a:r>
            <a:r>
              <a:rPr lang="zh-CN" altLang="en-US" sz="2000" dirty="0"/>
              <a:t>  </a:t>
            </a:r>
            <a:r>
              <a:rPr lang="en-US" altLang="zh-CN" sz="2000" dirty="0"/>
              <a:t>is obtained from existing</a:t>
            </a:r>
            <a:r>
              <a:rPr lang="zh-CN" altLang="en-US" sz="2000" dirty="0"/>
              <a:t> </a:t>
            </a:r>
            <a:r>
              <a:rPr lang="en-US" altLang="zh-CN" sz="2000" dirty="0"/>
              <a:t>molecular</a:t>
            </a:r>
            <a:r>
              <a:rPr lang="zh-CN" altLang="en-US" sz="2000" dirty="0"/>
              <a:t> </a:t>
            </a:r>
            <a:r>
              <a:rPr lang="en-US" altLang="zh-CN" sz="2000" dirty="0"/>
              <a:t>dynamics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dirty="0"/>
          </a:p>
        </p:txBody>
      </p:sp>
      <p:pic>
        <p:nvPicPr>
          <p:cNvPr id="20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7434B3-F6DA-7947-AFB9-36AB8DD7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752" y="2060191"/>
            <a:ext cx="6095593" cy="257538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263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F8C7-1C94-C848-A6F2-F9001865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altLang="zh-CN" sz="3300"/>
              <a:t>Determination</a:t>
            </a:r>
            <a:r>
              <a:rPr lang="zh-CN" altLang="en-US" sz="3300"/>
              <a:t> </a:t>
            </a:r>
            <a:r>
              <a:rPr lang="en-US" altLang="zh-CN" sz="3300"/>
              <a:t>of</a:t>
            </a:r>
            <a:r>
              <a:rPr lang="zh-CN" altLang="en-US" sz="3300"/>
              <a:t> </a:t>
            </a:r>
            <a:r>
              <a:rPr lang="en-US" altLang="zh-CN" sz="3300"/>
              <a:t>the</a:t>
            </a:r>
            <a:r>
              <a:rPr lang="zh-CN" altLang="en-US" sz="3300"/>
              <a:t> </a:t>
            </a:r>
            <a:r>
              <a:rPr lang="en-US" altLang="zh-CN" sz="3300"/>
              <a:t>average</a:t>
            </a:r>
            <a:r>
              <a:rPr lang="zh-CN" altLang="en-US" sz="3300"/>
              <a:t> </a:t>
            </a:r>
            <a:r>
              <a:rPr lang="en-US" altLang="zh-CN" sz="3300"/>
              <a:t>grain</a:t>
            </a:r>
            <a:r>
              <a:rPr lang="zh-CN" altLang="en-US" sz="3300"/>
              <a:t> </a:t>
            </a:r>
            <a:r>
              <a:rPr lang="en-US" altLang="zh-CN" sz="3300"/>
              <a:t>boundary</a:t>
            </a:r>
            <a:r>
              <a:rPr lang="zh-CN" altLang="en-US" sz="3300"/>
              <a:t> </a:t>
            </a:r>
            <a:r>
              <a:rPr lang="en-US" altLang="zh-CN" sz="3300"/>
              <a:t>energy</a:t>
            </a:r>
            <a:r>
              <a:rPr lang="zh-CN" altLang="en-US" sz="3300"/>
              <a:t> </a:t>
            </a:r>
            <a:endParaRPr lang="en-US" sz="33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B7650-CA55-1A46-8706-40D43DE707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2" y="2142067"/>
                <a:ext cx="6781798" cy="3649133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The average grain boundary energy results from the sum of the enthalpy of formation per unit area and entropy of formation per unit area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)=1.21×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−3.46×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+0.85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)=4.58×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−1.72×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B7650-CA55-1A46-8706-40D43DE70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2142067"/>
                <a:ext cx="6781798" cy="3649133"/>
              </a:xfrm>
              <a:blipFill>
                <a:blip r:embed="rId4"/>
                <a:stretch>
                  <a:fillRect l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2B072B-1014-8642-AB55-1E83581AB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936" y="2180592"/>
            <a:ext cx="3445714" cy="24206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79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4907F-2E23-7A49-8063-EB5E23DA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zh-CN" sz="6600"/>
              <a:t>Determination of the kinetic parameter</a:t>
            </a:r>
            <a:endParaRPr lang="en-US" sz="6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85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10670-D211-7A4B-9D05-EB1AE4F0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4400" dirty="0"/>
              <a:t>Determination</a:t>
            </a:r>
            <a:r>
              <a:rPr lang="zh-CN" altLang="en-US" sz="4400" dirty="0"/>
              <a:t> </a:t>
            </a:r>
            <a:r>
              <a:rPr lang="en-US" altLang="zh-CN" sz="4400" dirty="0"/>
              <a:t>of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kinetic</a:t>
            </a:r>
            <a:r>
              <a:rPr lang="zh-CN" altLang="en-US" sz="4400" dirty="0"/>
              <a:t> </a:t>
            </a:r>
            <a:r>
              <a:rPr lang="en-US" altLang="zh-CN" sz="4400" dirty="0"/>
              <a:t>parameter</a:t>
            </a:r>
            <a:endParaRPr lang="en-US" sz="4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B5E1E-9403-8641-9388-D8A3AD505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243892"/>
                <a:ext cx="10820400" cy="3547308"/>
              </a:xfrm>
            </p:spPr>
            <p:txBody>
              <a:bodyPr anchor="t"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altLang="zh-CN" sz="2400" dirty="0"/>
                  <a:t>Kinetic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parameter follows an Arrhenius expression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is </a:t>
                </a:r>
                <a:r>
                  <a:rPr lang="en-US" sz="2400" dirty="0" err="1"/>
                  <a:t>prefactor</a:t>
                </a:r>
                <a:endParaRPr lang="en-US" sz="2400" dirty="0"/>
              </a:p>
              <a:p>
                <a:r>
                  <a:rPr lang="en-US" sz="2400" dirty="0"/>
                  <a:t>Q is activation energy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EB5E1E-9403-8641-9388-D8A3AD505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243892"/>
                <a:ext cx="10820400" cy="3547308"/>
              </a:xfrm>
              <a:blipFill>
                <a:blip r:embed="rId4"/>
                <a:stretch>
                  <a:fillRect l="-70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65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708A-C7C4-F045-9A82-8AF91512E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30289"/>
            <a:ext cx="6814749" cy="1035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3300" dirty="0"/>
              <a:t>Determination</a:t>
            </a:r>
            <a:r>
              <a:rPr lang="zh-CN" altLang="en-US" sz="3300" dirty="0"/>
              <a:t> </a:t>
            </a:r>
            <a:r>
              <a:rPr lang="en-US" altLang="zh-CN" sz="3300" dirty="0"/>
              <a:t>of</a:t>
            </a:r>
            <a:r>
              <a:rPr lang="zh-CN" altLang="en-US" sz="3300" dirty="0"/>
              <a:t> </a:t>
            </a:r>
            <a:r>
              <a:rPr lang="en-US" altLang="zh-CN" sz="3300" dirty="0"/>
              <a:t>the</a:t>
            </a:r>
            <a:r>
              <a:rPr lang="zh-CN" altLang="en-US" sz="3300" dirty="0"/>
              <a:t> </a:t>
            </a:r>
            <a:r>
              <a:rPr lang="en-US" altLang="zh-CN" sz="3300" dirty="0"/>
              <a:t>kinetic</a:t>
            </a:r>
            <a:r>
              <a:rPr lang="zh-CN" altLang="en-US" sz="3300" dirty="0"/>
              <a:t> </a:t>
            </a:r>
            <a:r>
              <a:rPr lang="en-US" altLang="zh-CN" sz="3300" dirty="0"/>
              <a:t>parameter</a:t>
            </a:r>
            <a:endParaRPr lang="en-US" sz="3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D1D69-887E-864F-A860-876EEA2055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6814749" cy="364913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altLang="zh-CN" sz="2400" dirty="0"/>
                  <a:t>Isothermal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annealing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was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carried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lamella(U</a:t>
                </a:r>
                <a:r>
                  <a:rPr lang="en-US" altLang="zh-CN" sz="2400" baseline="-25000" dirty="0"/>
                  <a:t>3</a:t>
                </a:r>
                <a:r>
                  <a:rPr lang="en-US" altLang="zh-CN" sz="2400" dirty="0"/>
                  <a:t>Si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673K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measure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average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grain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size</a:t>
                </a:r>
                <a:r>
                  <a:rPr lang="zh-CN" altLang="en-US" sz="2400" dirty="0"/>
                  <a:t>  </a:t>
                </a:r>
                <a:r>
                  <a:rPr lang="en-US" altLang="zh-CN" sz="2400" dirty="0"/>
                  <a:t>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8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times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up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86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obtain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kinetic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parameter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673K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by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equation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673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=2.97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±0.11×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−20</m:t>
                          </m:r>
                        </m:sup>
                      </m:sSup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D1D69-887E-864F-A860-876EEA2055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6814749" cy="3649133"/>
              </a:xfrm>
              <a:blipFill>
                <a:blip r:embed="rId4"/>
                <a:stretch>
                  <a:fillRect l="-1115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0">
            <a:extLst>
              <a:ext uri="{FF2B5EF4-FFF2-40B4-BE49-F238E27FC236}">
                <a16:creationId xmlns:a16="http://schemas.microsoft.com/office/drawing/2014/main" id="{099FF7E9-CDEF-44B3-87B0-50170C4C8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6172" y="639097"/>
            <a:ext cx="3398290" cy="5575438"/>
          </a:xfrm>
          <a:prstGeom prst="roundRect">
            <a:avLst>
              <a:gd name="adj" fmla="val 5442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BFDF03-B0A2-1D42-A462-3C4A08EC2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105" y="790226"/>
            <a:ext cx="2300424" cy="2636590"/>
          </a:xfrm>
          <a:prstGeom prst="roundRect">
            <a:avLst>
              <a:gd name="adj" fmla="val 5170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A277AC-76FB-6B43-B6AF-0BF2724E3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363" y="3502380"/>
            <a:ext cx="2135637" cy="2636590"/>
          </a:xfrm>
          <a:prstGeom prst="roundRect">
            <a:avLst>
              <a:gd name="adj" fmla="val 5170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91951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711</Words>
  <Application>Microsoft Macintosh PowerPoint</Application>
  <PresentationFormat>Widescreen</PresentationFormat>
  <Paragraphs>114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等线</vt:lpstr>
      <vt:lpstr>宋体</vt:lpstr>
      <vt:lpstr>Arial</vt:lpstr>
      <vt:lpstr>Calibri</vt:lpstr>
      <vt:lpstr>Calibri Light</vt:lpstr>
      <vt:lpstr>Cambria Math</vt:lpstr>
      <vt:lpstr>Wingdings</vt:lpstr>
      <vt:lpstr>Celestial</vt:lpstr>
      <vt:lpstr>Development of a grain growth model for U3Si2 using experimental data, phase field simulation and molecular dynamics</vt:lpstr>
      <vt:lpstr>Grain growth </vt:lpstr>
      <vt:lpstr>Cataloge</vt:lpstr>
      <vt:lpstr>Determination of the average grain boundary energy </vt:lpstr>
      <vt:lpstr>Determination of the average grain boundary energy  </vt:lpstr>
      <vt:lpstr>Determination of the average grain boundary energy </vt:lpstr>
      <vt:lpstr>Determination of the kinetic parameter</vt:lpstr>
      <vt:lpstr>Determination of the kinetic parameter</vt:lpstr>
      <vt:lpstr>Determination of the kinetic parameter</vt:lpstr>
      <vt:lpstr>Determination of the kinetic parameter</vt:lpstr>
      <vt:lpstr>Determination of the kinetic parameter</vt:lpstr>
      <vt:lpstr>Uncertainty </vt:lpstr>
      <vt:lpstr> Determination of the mobility  </vt:lpstr>
      <vt:lpstr>The phase field model</vt:lpstr>
      <vt:lpstr>The phase field model </vt:lpstr>
      <vt:lpstr>Simulation details</vt:lpstr>
      <vt:lpstr>Determination of shape factor</vt:lpstr>
      <vt:lpstr>Comparison surface data and volume data</vt:lpstr>
      <vt:lpstr>Determination of the grain boundary mobility</vt:lpstr>
      <vt:lpstr>Uncertainty</vt:lpstr>
      <vt:lpstr>Comparison with UO2</vt:lpstr>
      <vt:lpstr>Conclusion and future work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grain growth model for U3Si2 using experimental data, phase field simulation and molecular dynamics</dc:title>
  <dc:creator>UNKNOWN UNKNOWN</dc:creator>
  <cp:lastModifiedBy>Ben Beeler</cp:lastModifiedBy>
  <cp:revision>8</cp:revision>
  <dcterms:created xsi:type="dcterms:W3CDTF">2020-04-09T12:56:37Z</dcterms:created>
  <dcterms:modified xsi:type="dcterms:W3CDTF">2020-04-10T16:25:13Z</dcterms:modified>
</cp:coreProperties>
</file>